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5" r:id="rId9"/>
    <p:sldId id="263" r:id="rId10"/>
    <p:sldId id="264" r:id="rId11"/>
    <p:sldId id="297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296" r:id="rId23"/>
    <p:sldId id="298" r:id="rId24"/>
    <p:sldId id="265" r:id="rId25"/>
    <p:sldId id="294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</p:sldIdLst>
  <p:sldSz cx="18288000" cy="10287000"/>
  <p:notesSz cx="6858000" cy="9144000"/>
  <p:embeddedFontLst>
    <p:embeddedFont>
      <p:font typeface="Calibri" pitchFamily="34" charset="0"/>
      <p:regular r:id="rId55"/>
      <p:bold r:id="rId56"/>
      <p:italic r:id="rId57"/>
      <p:boldItalic r:id="rId58"/>
    </p:embeddedFont>
    <p:embeddedFont>
      <p:font typeface="Arimo" charset="0"/>
      <p:regular r:id="rId59"/>
      <p:bold r:id="rId60"/>
      <p:italic r:id="rId61"/>
      <p:boldItalic r:id="rId62"/>
    </p:embeddedFont>
    <p:embeddedFont>
      <p:font typeface="Cooper Hewitt" pitchFamily="50" charset="0"/>
      <p:regular r:id="rId63"/>
      <p:bold r:id="rId64"/>
      <p:italic r:id="rId65"/>
      <p:boldItalic r:id="rId66"/>
    </p:embeddedFont>
    <p:embeddedFont>
      <p:font typeface="Cooper Hewitt Heavy" charset="0"/>
      <p:regular r:id="rId67"/>
      <p:italic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D5E7872-87CC-406D-AD32-593BD9BCA402}">
          <p14:sldIdLst>
            <p14:sldId id="256"/>
          </p14:sldIdLst>
        </p14:section>
        <p14:section name="Definition of BFS" id="{8FF32103-B970-4FC7-9775-5D19B16F1C14}">
          <p14:sldIdLst>
            <p14:sldId id="257"/>
          </p14:sldIdLst>
        </p14:section>
        <p14:section name="Formalisasi dlm bentuk matematis" id="{E7C25358-9494-47A0-87A0-DF3C2C1A8041}">
          <p14:sldIdLst>
            <p14:sldId id="258"/>
          </p14:sldIdLst>
        </p14:section>
        <p14:section name="Paradigma BFS" id="{9E7DFDFA-9CFE-4499-867A-89B3093F1105}">
          <p14:sldIdLst>
            <p14:sldId id="259"/>
          </p14:sldIdLst>
        </p14:section>
        <p14:section name="Pseudocode BFS" id="{4423336A-8471-458E-8D2E-F9B96265970D}">
          <p14:sldIdLst>
            <p14:sldId id="260"/>
          </p14:sldIdLst>
        </p14:section>
        <p14:section name="Program BFS" id="{356B3323-DB47-4E0D-84FE-79B53CB55BB7}">
          <p14:sldIdLst>
            <p14:sldId id="261"/>
            <p14:sldId id="262"/>
            <p14:sldId id="295"/>
          </p14:sldIdLst>
        </p14:section>
        <p14:section name="Implementasi BFS" id="{CAA783AE-A2E2-4539-8970-B9D4F65136C0}">
          <p14:sldIdLst>
            <p14:sldId id="263"/>
          </p14:sldIdLst>
        </p14:section>
        <p14:section name="Contoh Soal" id="{943E33C5-CE8E-4630-9632-CA135AF18624}">
          <p14:sldIdLst>
            <p14:sldId id="264"/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296"/>
            <p14:sldId id="298"/>
          </p14:sldIdLst>
        </p14:section>
        <p14:section name="Kompleksitas" id="{6684BC31-5EA8-4794-9B78-6C8FB4D1A498}">
          <p14:sldIdLst>
            <p14:sldId id="265"/>
            <p14:sldId id="294"/>
          </p14:sldIdLst>
        </p14:section>
        <p14:section name="Closing" id="{A3050A04-ADC5-49A3-8546-B52A55A64AE4}">
          <p14:sldIdLst>
            <p14:sldId id="266"/>
          </p14:sldIdLst>
        </p14:section>
        <p14:section name="Template" id="{BEE74E96-F176-48B3-B52F-980F565EE8DD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590" autoAdjust="0"/>
  </p:normalViewPr>
  <p:slideViewPr>
    <p:cSldViewPr>
      <p:cViewPr varScale="1">
        <p:scale>
          <a:sx n="25" d="100"/>
          <a:sy n="25" d="100"/>
        </p:scale>
        <p:origin x="-126" y="-6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8.fntdata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9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4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7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3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6.jpe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tmp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224377">
            <a:off x="-6212988" y="-222022"/>
            <a:ext cx="11563398" cy="1368449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0000"/>
          </a:blip>
          <a:srcRect/>
          <a:stretch>
            <a:fillRect/>
          </a:stretch>
        </p:blipFill>
        <p:spPr>
          <a:xfrm>
            <a:off x="15506419" y="6215032"/>
            <a:ext cx="5563162" cy="756892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947467">
            <a:off x="16909925" y="1826286"/>
            <a:ext cx="882940" cy="115416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760563" y="2606042"/>
            <a:ext cx="11463615" cy="5074917"/>
            <a:chOff x="0" y="0"/>
            <a:chExt cx="15284820" cy="6766555"/>
          </a:xfrm>
        </p:grpSpPr>
        <p:sp>
          <p:nvSpPr>
            <p:cNvPr id="6" name="TextBox 6"/>
            <p:cNvSpPr txBox="1"/>
            <p:nvPr/>
          </p:nvSpPr>
          <p:spPr>
            <a:xfrm>
              <a:off x="2002214" y="-95250"/>
              <a:ext cx="11280393" cy="654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b="1" i="0" spc="319">
                  <a:solidFill>
                    <a:srgbClr val="FACAC2"/>
                  </a:solidFill>
                  <a:latin typeface="Cooper Hewitt"/>
                </a:rPr>
                <a:t>ANALISIS ALGORITMA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36253"/>
              <a:ext cx="15284820" cy="4412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880"/>
                </a:lnSpc>
              </a:pPr>
              <a:r>
                <a:rPr lang="en-US" sz="11000" b="0" i="0" spc="154">
                  <a:solidFill>
                    <a:srgbClr val="CCEBF3"/>
                  </a:solidFill>
                  <a:latin typeface="Cooper Hewitt Heavy"/>
                </a:rPr>
                <a:t>Breadth First Search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002214" y="6074335"/>
              <a:ext cx="11280393" cy="692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b="0" i="0" spc="142">
                  <a:solidFill>
                    <a:srgbClr val="FACAC2"/>
                  </a:solidFill>
                  <a:latin typeface="Cooper Hewitt"/>
                </a:rPr>
                <a:t>Refa Annisa (140810170060)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431289" y="7683075"/>
            <a:ext cx="4233501" cy="342913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109325" y="-345970"/>
            <a:ext cx="2007019" cy="274934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5572665">
            <a:off x="15506419" y="8085289"/>
            <a:ext cx="2007019" cy="274934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9198713">
            <a:off x="16096144" y="-1464777"/>
            <a:ext cx="2876031" cy="34035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916561">
            <a:off x="-1403695" y="861379"/>
            <a:ext cx="4035450" cy="54904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44580" y="6786401"/>
            <a:ext cx="6906652" cy="55943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79904">
            <a:off x="2378997" y="1484561"/>
            <a:ext cx="991351" cy="12958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15519113" y="7776706"/>
            <a:ext cx="2638058" cy="361377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679472" y="3595004"/>
            <a:ext cx="10929055" cy="2302486"/>
            <a:chOff x="0" y="-238125"/>
            <a:chExt cx="14572073" cy="3069981"/>
          </a:xfrm>
        </p:grpSpPr>
        <p:sp>
          <p:nvSpPr>
            <p:cNvPr id="7" name="TextBox 7"/>
            <p:cNvSpPr txBox="1"/>
            <p:nvPr/>
          </p:nvSpPr>
          <p:spPr>
            <a:xfrm>
              <a:off x="0" y="-238125"/>
              <a:ext cx="14572073" cy="164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id-ID" sz="8000" b="0" i="0" spc="24" dirty="0" smtClean="0">
                  <a:solidFill>
                    <a:srgbClr val="FACAC2"/>
                  </a:solidFill>
                  <a:latin typeface="Cooper Hewitt Heavy"/>
                </a:rPr>
                <a:t>Contoh Soal</a:t>
              </a:r>
              <a:endParaRPr lang="en-US" sz="8000" b="0" i="0" spc="24" dirty="0">
                <a:solidFill>
                  <a:srgbClr val="FACAC2"/>
                </a:solidFill>
                <a:latin typeface="Cooper Hewitt Heavy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34999" y="2099861"/>
              <a:ext cx="13302077" cy="731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id-ID" sz="3000" b="0" i="0" spc="359" dirty="0" smtClean="0">
                  <a:solidFill>
                    <a:srgbClr val="CCEBF3"/>
                  </a:solidFill>
                  <a:latin typeface="Cooper Hewitt"/>
                </a:rPr>
                <a:t>Adjacency List</a:t>
              </a:r>
              <a:endParaRPr lang="en-US" sz="3000" b="0" i="0" spc="359" dirty="0">
                <a:solidFill>
                  <a:srgbClr val="CCEBF3"/>
                </a:solidFill>
                <a:latin typeface="Cooper Hewitt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400000">
            <a:off x="-2091485" y="-1692278"/>
            <a:ext cx="4182971" cy="49502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916561">
            <a:off x="-1403695" y="861379"/>
            <a:ext cx="4035450" cy="54904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44580" y="6786401"/>
            <a:ext cx="6906652" cy="55943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79904">
            <a:off x="2378997" y="1484561"/>
            <a:ext cx="991351" cy="12958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15519113" y="7776706"/>
            <a:ext cx="2638058" cy="361377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400000">
            <a:off x="-2091485" y="-1692278"/>
            <a:ext cx="4182971" cy="4950261"/>
          </a:xfrm>
          <a:prstGeom prst="rect">
            <a:avLst/>
          </a:prstGeom>
        </p:spPr>
      </p:pic>
      <p:pic>
        <p:nvPicPr>
          <p:cNvPr id="6" name="Picture 2" descr="http://www.mathcs.emory.edu/~cheung/Courses/171/Syllabus/11-Graph/FIGS/Graphs/graph40a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99" y="1790700"/>
            <a:ext cx="9228251" cy="535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25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916561">
            <a:off x="-1403695" y="861379"/>
            <a:ext cx="4035450" cy="54904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44580" y="6786401"/>
            <a:ext cx="6906652" cy="55943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79904">
            <a:off x="2378997" y="1484561"/>
            <a:ext cx="991351" cy="12958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15519113" y="7776706"/>
            <a:ext cx="2638058" cy="361377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419600" y="1694528"/>
            <a:ext cx="3731742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90"/>
              </a:lnSpc>
            </a:pPr>
            <a:r>
              <a:rPr lang="id-ID" sz="3000" spc="359" dirty="0" smtClean="0">
                <a:solidFill>
                  <a:srgbClr val="CCEBF3"/>
                </a:solidFill>
                <a:latin typeface="Cooper Hewitt"/>
              </a:rPr>
              <a:t>Initial state:</a:t>
            </a:r>
          </a:p>
          <a:p>
            <a:pPr>
              <a:lnSpc>
                <a:spcPts val="4590"/>
              </a:lnSpc>
            </a:pPr>
            <a:r>
              <a:rPr lang="id-ID" sz="3000" b="0" i="0" spc="359" dirty="0" smtClean="0">
                <a:solidFill>
                  <a:srgbClr val="CCEBF3"/>
                </a:solidFill>
                <a:latin typeface="Cooper Hewitt"/>
              </a:rPr>
              <a:t>Node 0 enqueued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400000">
            <a:off x="-2091485" y="-1692278"/>
            <a:ext cx="4182971" cy="4950261"/>
          </a:xfrm>
          <a:prstGeom prst="rect">
            <a:avLst/>
          </a:prstGeom>
        </p:spPr>
      </p:pic>
      <p:pic>
        <p:nvPicPr>
          <p:cNvPr id="2050" name="Picture 2" descr="http://www.mathcs.emory.edu/~cheung/Courses/171/Syllabus/11-Graph/FIGS/Graphs/graph42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390900"/>
            <a:ext cx="11048135" cy="482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4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916561">
            <a:off x="-1403695" y="861379"/>
            <a:ext cx="4035450" cy="54904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44580" y="6786401"/>
            <a:ext cx="6906652" cy="55943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79904">
            <a:off x="2378997" y="1484561"/>
            <a:ext cx="991351" cy="12958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15519113" y="7776706"/>
            <a:ext cx="2638058" cy="361377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419600" y="1694528"/>
            <a:ext cx="9829800" cy="1138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90"/>
              </a:lnSpc>
            </a:pPr>
            <a:r>
              <a:rPr lang="id-ID" sz="3000" spc="359" dirty="0" smtClean="0">
                <a:solidFill>
                  <a:srgbClr val="CCEBF3"/>
                </a:solidFill>
                <a:latin typeface="Cooper Hewitt"/>
              </a:rPr>
              <a:t>After visiting 0</a:t>
            </a:r>
          </a:p>
          <a:p>
            <a:pPr>
              <a:lnSpc>
                <a:spcPts val="4590"/>
              </a:lnSpc>
            </a:pPr>
            <a:r>
              <a:rPr lang="id-ID" sz="3000" spc="359" dirty="0" smtClean="0">
                <a:solidFill>
                  <a:srgbClr val="CCEBF3"/>
                </a:solidFill>
                <a:latin typeface="Cooper Hewitt"/>
              </a:rPr>
              <a:t>Enqueue the unvisited neighbor nodes: 8 3 1</a:t>
            </a:r>
            <a:endParaRPr lang="id-ID" sz="3000" b="0" i="0" spc="359" dirty="0" smtClean="0">
              <a:solidFill>
                <a:srgbClr val="CCEBF3"/>
              </a:solidFill>
              <a:latin typeface="Cooper Hewitt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400000">
            <a:off x="-2091485" y="-1692278"/>
            <a:ext cx="4182971" cy="4950261"/>
          </a:xfrm>
          <a:prstGeom prst="rect">
            <a:avLst/>
          </a:prstGeom>
        </p:spPr>
      </p:pic>
      <p:pic>
        <p:nvPicPr>
          <p:cNvPr id="3074" name="Picture 2" descr="http://www.mathcs.emory.edu/~cheung/Courses/171/Syllabus/11-Graph/FIGS/Graphs/graph43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273" y="3199091"/>
            <a:ext cx="10732633" cy="468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12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916561">
            <a:off x="-1403695" y="861379"/>
            <a:ext cx="4035450" cy="54904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44580" y="6786401"/>
            <a:ext cx="6906652" cy="55943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79904">
            <a:off x="2378997" y="1484561"/>
            <a:ext cx="991351" cy="12958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15519113" y="7776706"/>
            <a:ext cx="2638058" cy="361377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419600" y="1694528"/>
            <a:ext cx="982980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90"/>
              </a:lnSpc>
            </a:pPr>
            <a:r>
              <a:rPr lang="id-ID" sz="3000" spc="359" dirty="0" smtClean="0">
                <a:solidFill>
                  <a:srgbClr val="CCEBF3"/>
                </a:solidFill>
                <a:latin typeface="Cooper Hewitt"/>
              </a:rPr>
              <a:t>After visiting 1</a:t>
            </a:r>
          </a:p>
          <a:p>
            <a:pPr>
              <a:lnSpc>
                <a:spcPts val="4590"/>
              </a:lnSpc>
            </a:pPr>
            <a:r>
              <a:rPr lang="id-ID" sz="3000" spc="359" dirty="0" smtClean="0">
                <a:solidFill>
                  <a:srgbClr val="CCEBF3"/>
                </a:solidFill>
                <a:latin typeface="Cooper Hewitt"/>
              </a:rPr>
              <a:t>Enqueue the unvidited neighbor nodes: 7</a:t>
            </a:r>
            <a:endParaRPr lang="id-ID" sz="3000" b="0" i="0" spc="359" dirty="0" smtClean="0">
              <a:solidFill>
                <a:srgbClr val="CCEBF3"/>
              </a:solidFill>
              <a:latin typeface="Cooper Hewitt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400000">
            <a:off x="-2091485" y="-1692278"/>
            <a:ext cx="4182971" cy="4950261"/>
          </a:xfrm>
          <a:prstGeom prst="rect">
            <a:avLst/>
          </a:prstGeom>
        </p:spPr>
      </p:pic>
      <p:pic>
        <p:nvPicPr>
          <p:cNvPr id="4098" name="Picture 2" descr="http://www.mathcs.emory.edu/~cheung/Courses/171/Syllabus/11-Graph/FIGS/Graphs/graph44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314700"/>
            <a:ext cx="10972800" cy="479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9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916561">
            <a:off x="-1403695" y="861379"/>
            <a:ext cx="4035450" cy="54904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44580" y="6786401"/>
            <a:ext cx="6906652" cy="55943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79904">
            <a:off x="2378997" y="1484561"/>
            <a:ext cx="991351" cy="12958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15519113" y="7776706"/>
            <a:ext cx="2638058" cy="361377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419600" y="1694528"/>
            <a:ext cx="982980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90"/>
              </a:lnSpc>
            </a:pPr>
            <a:r>
              <a:rPr lang="id-ID" sz="3000" spc="359" dirty="0" smtClean="0">
                <a:solidFill>
                  <a:srgbClr val="CCEBF3"/>
                </a:solidFill>
                <a:latin typeface="Cooper Hewitt"/>
              </a:rPr>
              <a:t>After visiting 3</a:t>
            </a:r>
          </a:p>
          <a:p>
            <a:pPr>
              <a:lnSpc>
                <a:spcPts val="4590"/>
              </a:lnSpc>
            </a:pPr>
            <a:r>
              <a:rPr lang="id-ID" sz="3000" spc="359" dirty="0" smtClean="0">
                <a:solidFill>
                  <a:srgbClr val="CCEBF3"/>
                </a:solidFill>
                <a:latin typeface="Cooper Hewitt"/>
              </a:rPr>
              <a:t>Enqueue the unvidited neighbor nodes: 2 4</a:t>
            </a:r>
            <a:endParaRPr lang="id-ID" sz="3000" b="0" i="0" spc="359" dirty="0" smtClean="0">
              <a:solidFill>
                <a:srgbClr val="CCEBF3"/>
              </a:solidFill>
              <a:latin typeface="Cooper Hewitt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400000">
            <a:off x="-2091485" y="-1692278"/>
            <a:ext cx="4182971" cy="4950261"/>
          </a:xfrm>
          <a:prstGeom prst="rect">
            <a:avLst/>
          </a:prstGeom>
        </p:spPr>
      </p:pic>
      <p:pic>
        <p:nvPicPr>
          <p:cNvPr id="5122" name="Picture 2" descr="http://www.mathcs.emory.edu/~cheung/Courses/171/Syllabus/11-Graph/FIGS/Graphs/graph45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3314700"/>
            <a:ext cx="8216900" cy="539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08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916561">
            <a:off x="-1403695" y="861379"/>
            <a:ext cx="4035450" cy="54904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44580" y="6786401"/>
            <a:ext cx="6906652" cy="55943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79904">
            <a:off x="2378997" y="1484561"/>
            <a:ext cx="991351" cy="12958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15519113" y="7776706"/>
            <a:ext cx="2638058" cy="361377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419600" y="1694528"/>
            <a:ext cx="982980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90"/>
              </a:lnSpc>
            </a:pPr>
            <a:r>
              <a:rPr lang="id-ID" sz="3000" spc="359" dirty="0" smtClean="0">
                <a:solidFill>
                  <a:srgbClr val="CCEBF3"/>
                </a:solidFill>
                <a:latin typeface="Cooper Hewitt"/>
              </a:rPr>
              <a:t>After visiting 8</a:t>
            </a:r>
          </a:p>
          <a:p>
            <a:pPr>
              <a:lnSpc>
                <a:spcPts val="4590"/>
              </a:lnSpc>
            </a:pPr>
            <a:r>
              <a:rPr lang="id-ID" sz="3000" spc="359" dirty="0" smtClean="0">
                <a:solidFill>
                  <a:srgbClr val="CCEBF3"/>
                </a:solidFill>
                <a:latin typeface="Cooper Hewitt"/>
              </a:rPr>
              <a:t>Enqueue the unvisited neighbor nodes: none</a:t>
            </a:r>
            <a:endParaRPr lang="id-ID" sz="3000" b="0" i="0" spc="359" dirty="0" smtClean="0">
              <a:solidFill>
                <a:srgbClr val="CCEBF3"/>
              </a:solidFill>
              <a:latin typeface="Cooper Hewitt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400000">
            <a:off x="-2091485" y="-1692278"/>
            <a:ext cx="4182971" cy="4950261"/>
          </a:xfrm>
          <a:prstGeom prst="rect">
            <a:avLst/>
          </a:prstGeom>
        </p:spPr>
      </p:pic>
      <p:pic>
        <p:nvPicPr>
          <p:cNvPr id="6148" name="Picture 4" descr="http://www.mathcs.emory.edu/~cheung/Courses/171/Syllabus/11-Graph/FIGS/Graphs/graph46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3314700"/>
            <a:ext cx="7835900" cy="540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82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://www.mathcs.emory.edu/~cheung/Courses/171/Syllabus/11-Graph/FIGS/Graphs/graph47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600" y="3314700"/>
            <a:ext cx="7826107" cy="540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5000"/>
          </a:blip>
          <a:srcRect/>
          <a:stretch>
            <a:fillRect/>
          </a:stretch>
        </p:blipFill>
        <p:spPr>
          <a:xfrm rot="916561">
            <a:off x="-1403695" y="861379"/>
            <a:ext cx="4035450" cy="54904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644580" y="6786401"/>
            <a:ext cx="6906652" cy="55943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79904">
            <a:off x="2378997" y="1484561"/>
            <a:ext cx="991351" cy="12958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6005538">
            <a:off x="15519113" y="7776706"/>
            <a:ext cx="2638058" cy="361377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419600" y="1694528"/>
            <a:ext cx="982980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90"/>
              </a:lnSpc>
            </a:pPr>
            <a:r>
              <a:rPr lang="id-ID" sz="3000" spc="359" dirty="0" smtClean="0">
                <a:solidFill>
                  <a:srgbClr val="CCEBF3"/>
                </a:solidFill>
                <a:latin typeface="Cooper Hewitt"/>
              </a:rPr>
              <a:t>After visiting 7</a:t>
            </a:r>
          </a:p>
          <a:p>
            <a:pPr>
              <a:lnSpc>
                <a:spcPts val="4590"/>
              </a:lnSpc>
            </a:pPr>
            <a:r>
              <a:rPr lang="id-ID" sz="3000" spc="359" dirty="0" smtClean="0">
                <a:solidFill>
                  <a:srgbClr val="CCEBF3"/>
                </a:solidFill>
                <a:latin typeface="Cooper Hewitt"/>
              </a:rPr>
              <a:t>Enqueue the unvisited neighbor nodes: none</a:t>
            </a:r>
            <a:endParaRPr lang="id-ID" sz="3000" b="0" i="0" spc="359" dirty="0" smtClean="0">
              <a:solidFill>
                <a:srgbClr val="CCEBF3"/>
              </a:solidFill>
              <a:latin typeface="Cooper Hewitt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5400000">
            <a:off x="-2091485" y="-1692278"/>
            <a:ext cx="4182971" cy="495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3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http://www.mathcs.emory.edu/~cheung/Courses/171/Syllabus/11-Graph/FIGS/Graphs/graph48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99" y="3314700"/>
            <a:ext cx="7826107" cy="541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5000"/>
          </a:blip>
          <a:srcRect/>
          <a:stretch>
            <a:fillRect/>
          </a:stretch>
        </p:blipFill>
        <p:spPr>
          <a:xfrm rot="916561">
            <a:off x="-1403695" y="861379"/>
            <a:ext cx="4035450" cy="54904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644580" y="6786401"/>
            <a:ext cx="6906652" cy="55943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79904">
            <a:off x="2378997" y="1484561"/>
            <a:ext cx="991351" cy="12958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6005538">
            <a:off x="15519113" y="7776706"/>
            <a:ext cx="2638058" cy="361377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419600" y="1694528"/>
            <a:ext cx="982980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90"/>
              </a:lnSpc>
            </a:pPr>
            <a:r>
              <a:rPr lang="id-ID" sz="3000" spc="359" dirty="0" smtClean="0">
                <a:solidFill>
                  <a:srgbClr val="CCEBF3"/>
                </a:solidFill>
                <a:latin typeface="Cooper Hewitt"/>
              </a:rPr>
              <a:t>After visiting 2</a:t>
            </a:r>
          </a:p>
          <a:p>
            <a:pPr>
              <a:lnSpc>
                <a:spcPts val="4590"/>
              </a:lnSpc>
            </a:pPr>
            <a:r>
              <a:rPr lang="id-ID" sz="3000" spc="359" dirty="0" smtClean="0">
                <a:solidFill>
                  <a:srgbClr val="CCEBF3"/>
                </a:solidFill>
                <a:latin typeface="Cooper Hewitt"/>
              </a:rPr>
              <a:t>Enqueue the unvisited neighbor nodes: 5</a:t>
            </a:r>
            <a:endParaRPr lang="id-ID" sz="3000" b="0" i="0" spc="359" dirty="0" smtClean="0">
              <a:solidFill>
                <a:srgbClr val="CCEBF3"/>
              </a:solidFill>
              <a:latin typeface="Cooper Hewitt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5400000">
            <a:off x="-2091485" y="-1692278"/>
            <a:ext cx="4182971" cy="495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7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916561">
            <a:off x="-1403695" y="861379"/>
            <a:ext cx="4035450" cy="54904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44580" y="6786401"/>
            <a:ext cx="6906652" cy="55943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79904">
            <a:off x="2378997" y="1484561"/>
            <a:ext cx="991351" cy="12958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15519113" y="7776706"/>
            <a:ext cx="2638058" cy="361377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419600" y="1694528"/>
            <a:ext cx="982980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90"/>
              </a:lnSpc>
            </a:pPr>
            <a:r>
              <a:rPr lang="id-ID" sz="3000" spc="359" dirty="0" smtClean="0">
                <a:solidFill>
                  <a:srgbClr val="CCEBF3"/>
                </a:solidFill>
                <a:latin typeface="Cooper Hewitt"/>
              </a:rPr>
              <a:t>After visiting 4</a:t>
            </a:r>
          </a:p>
          <a:p>
            <a:pPr>
              <a:lnSpc>
                <a:spcPts val="4590"/>
              </a:lnSpc>
            </a:pPr>
            <a:r>
              <a:rPr lang="id-ID" sz="3000" spc="359" dirty="0" smtClean="0">
                <a:solidFill>
                  <a:srgbClr val="CCEBF3"/>
                </a:solidFill>
                <a:latin typeface="Cooper Hewitt"/>
              </a:rPr>
              <a:t>Enqueue the unvisited neighbor nodes: none</a:t>
            </a:r>
            <a:endParaRPr lang="id-ID" sz="3000" b="0" i="0" spc="359" dirty="0" smtClean="0">
              <a:solidFill>
                <a:srgbClr val="CCEBF3"/>
              </a:solidFill>
              <a:latin typeface="Cooper Hewitt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400000">
            <a:off x="-2091485" y="-1692278"/>
            <a:ext cx="4182971" cy="4950261"/>
          </a:xfrm>
          <a:prstGeom prst="rect">
            <a:avLst/>
          </a:prstGeom>
        </p:spPr>
      </p:pic>
      <p:pic>
        <p:nvPicPr>
          <p:cNvPr id="9218" name="Picture 2" descr="http://www.mathcs.emory.edu/~cheung/Courses/171/Syllabus/11-Graph/FIGS/Graphs/graph49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98" y="3314700"/>
            <a:ext cx="7493001" cy="532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15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73379">
            <a:off x="14761755" y="-3647959"/>
            <a:ext cx="5533190" cy="65481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816786">
            <a:off x="15067782" y="4517444"/>
            <a:ext cx="4921136" cy="669542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10927496" y="8138491"/>
            <a:ext cx="2638058" cy="361377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2213238"/>
            <a:ext cx="12025181" cy="2666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0" i="0" spc="24">
                <a:solidFill>
                  <a:srgbClr val="465A93"/>
                </a:solidFill>
                <a:latin typeface="Cooper Hewitt Heavy"/>
              </a:rPr>
              <a:t>What is Breadth First Search?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290934"/>
            <a:ext cx="12812374" cy="153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b="0" i="0" spc="56" dirty="0">
                <a:solidFill>
                  <a:srgbClr val="465A93"/>
                </a:solidFill>
                <a:latin typeface="Cooper Hewitt"/>
              </a:rPr>
              <a:t>Breadth First Search (BFS) </a:t>
            </a:r>
            <a:r>
              <a:rPr lang="en-US" sz="2800" b="0" i="0" spc="56" dirty="0" err="1">
                <a:solidFill>
                  <a:srgbClr val="465A93"/>
                </a:solidFill>
                <a:latin typeface="Cooper Hewitt"/>
              </a:rPr>
              <a:t>adalah</a:t>
            </a:r>
            <a:r>
              <a:rPr lang="en-US" sz="2800" b="0" i="0" spc="56" dirty="0">
                <a:solidFill>
                  <a:srgbClr val="465A93"/>
                </a:solidFill>
                <a:latin typeface="Cooper Hewitt"/>
              </a:rPr>
              <a:t> </a:t>
            </a:r>
            <a:r>
              <a:rPr lang="en-US" sz="2800" b="0" i="0" spc="56" dirty="0" err="1">
                <a:solidFill>
                  <a:srgbClr val="465A93"/>
                </a:solidFill>
                <a:latin typeface="Cooper Hewitt"/>
              </a:rPr>
              <a:t>sebuah</a:t>
            </a:r>
            <a:r>
              <a:rPr lang="en-US" sz="2800" b="0" i="0" spc="56" dirty="0">
                <a:solidFill>
                  <a:srgbClr val="465A93"/>
                </a:solidFill>
                <a:latin typeface="Cooper Hewitt"/>
              </a:rPr>
              <a:t> </a:t>
            </a:r>
            <a:r>
              <a:rPr lang="en-US" sz="2800" b="0" i="0" spc="56" dirty="0" err="1">
                <a:solidFill>
                  <a:srgbClr val="465A93"/>
                </a:solidFill>
                <a:latin typeface="Cooper Hewitt"/>
              </a:rPr>
              <a:t>metode</a:t>
            </a:r>
            <a:r>
              <a:rPr lang="en-US" sz="2800" b="0" i="0" spc="56" dirty="0">
                <a:solidFill>
                  <a:srgbClr val="465A93"/>
                </a:solidFill>
                <a:latin typeface="Cooper Hewitt"/>
              </a:rPr>
              <a:t> </a:t>
            </a:r>
            <a:r>
              <a:rPr lang="en-US" sz="2800" b="0" i="0" spc="56" dirty="0" err="1">
                <a:solidFill>
                  <a:srgbClr val="465A93"/>
                </a:solidFill>
                <a:latin typeface="Cooper Hewitt"/>
              </a:rPr>
              <a:t>sederhana</a:t>
            </a:r>
            <a:r>
              <a:rPr lang="en-US" sz="2800" b="0" i="0" spc="56" dirty="0">
                <a:solidFill>
                  <a:srgbClr val="465A93"/>
                </a:solidFill>
                <a:latin typeface="Cooper Hewitt"/>
              </a:rPr>
              <a:t> yang </a:t>
            </a:r>
            <a:r>
              <a:rPr lang="en-US" sz="2800" b="0" i="0" spc="56" dirty="0" err="1">
                <a:solidFill>
                  <a:srgbClr val="465A93"/>
                </a:solidFill>
                <a:latin typeface="Cooper Hewitt"/>
              </a:rPr>
              <a:t>digunakan</a:t>
            </a:r>
            <a:r>
              <a:rPr lang="en-US" sz="2800" b="0" i="0" spc="56" dirty="0">
                <a:solidFill>
                  <a:srgbClr val="465A93"/>
                </a:solidFill>
                <a:latin typeface="Cooper Hewitt"/>
              </a:rPr>
              <a:t> </a:t>
            </a:r>
            <a:r>
              <a:rPr lang="en-US" sz="2800" b="0" i="0" spc="56" dirty="0" err="1">
                <a:solidFill>
                  <a:srgbClr val="465A93"/>
                </a:solidFill>
                <a:latin typeface="Cooper Hewitt"/>
              </a:rPr>
              <a:t>untuk</a:t>
            </a:r>
            <a:r>
              <a:rPr lang="en-US" sz="2800" b="0" i="0" spc="56" dirty="0">
                <a:solidFill>
                  <a:srgbClr val="465A93"/>
                </a:solidFill>
                <a:latin typeface="Cooper Hewitt"/>
              </a:rPr>
              <a:t> </a:t>
            </a:r>
            <a:r>
              <a:rPr lang="en-US" sz="2800" b="0" i="0" spc="56" dirty="0" err="1">
                <a:solidFill>
                  <a:srgbClr val="465A93"/>
                </a:solidFill>
                <a:latin typeface="Cooper Hewitt"/>
              </a:rPr>
              <a:t>menelusuri</a:t>
            </a:r>
            <a:r>
              <a:rPr lang="en-US" sz="2800" b="0" i="0" spc="56" dirty="0">
                <a:solidFill>
                  <a:srgbClr val="465A93"/>
                </a:solidFill>
                <a:latin typeface="Cooper Hewitt"/>
              </a:rPr>
              <a:t>  </a:t>
            </a:r>
            <a:r>
              <a:rPr lang="en-US" sz="2800" b="0" i="0" spc="56" dirty="0" err="1">
                <a:solidFill>
                  <a:srgbClr val="465A93"/>
                </a:solidFill>
                <a:latin typeface="Cooper Hewitt"/>
              </a:rPr>
              <a:t>satu</a:t>
            </a:r>
            <a:r>
              <a:rPr lang="en-US" sz="2800" b="0" i="0" spc="56" dirty="0">
                <a:solidFill>
                  <a:srgbClr val="465A93"/>
                </a:solidFill>
                <a:latin typeface="Cooper Hewitt"/>
              </a:rPr>
              <a:t> per </a:t>
            </a:r>
            <a:r>
              <a:rPr lang="en-US" sz="2800" b="0" i="0" spc="56" dirty="0" err="1">
                <a:solidFill>
                  <a:srgbClr val="465A93"/>
                </a:solidFill>
                <a:latin typeface="Cooper Hewitt"/>
              </a:rPr>
              <a:t>satu</a:t>
            </a:r>
            <a:r>
              <a:rPr lang="en-US" sz="2800" b="0" i="0" spc="56" dirty="0">
                <a:solidFill>
                  <a:srgbClr val="465A93"/>
                </a:solidFill>
                <a:latin typeface="Cooper Hewitt"/>
              </a:rPr>
              <a:t> </a:t>
            </a:r>
            <a:r>
              <a:rPr lang="en-US" sz="2800" b="0" i="1" spc="56" dirty="0">
                <a:solidFill>
                  <a:srgbClr val="465A93"/>
                </a:solidFill>
                <a:latin typeface="Cooper Hewitt"/>
              </a:rPr>
              <a:t>node</a:t>
            </a:r>
            <a:r>
              <a:rPr lang="en-US" sz="2800" b="0" i="0" spc="56" dirty="0">
                <a:solidFill>
                  <a:srgbClr val="465A93"/>
                </a:solidFill>
                <a:latin typeface="Cooper Hewitt"/>
              </a:rPr>
              <a:t> yang </a:t>
            </a:r>
            <a:r>
              <a:rPr lang="en-US" sz="2800" b="0" i="0" spc="56" dirty="0" err="1">
                <a:solidFill>
                  <a:srgbClr val="465A93"/>
                </a:solidFill>
                <a:latin typeface="Cooper Hewitt"/>
              </a:rPr>
              <a:t>ada</a:t>
            </a:r>
            <a:r>
              <a:rPr lang="en-US" sz="2800" b="0" i="0" spc="56" dirty="0">
                <a:solidFill>
                  <a:srgbClr val="465A93"/>
                </a:solidFill>
                <a:latin typeface="Cooper Hewitt"/>
              </a:rPr>
              <a:t> </a:t>
            </a:r>
            <a:r>
              <a:rPr lang="en-US" sz="2800" b="0" i="0" spc="56" dirty="0" err="1">
                <a:solidFill>
                  <a:srgbClr val="465A93"/>
                </a:solidFill>
                <a:latin typeface="Cooper Hewitt"/>
              </a:rPr>
              <a:t>pada</a:t>
            </a:r>
            <a:r>
              <a:rPr lang="en-US" sz="2800" b="0" i="0" spc="56" dirty="0">
                <a:solidFill>
                  <a:srgbClr val="465A93"/>
                </a:solidFill>
                <a:latin typeface="Cooper Hewitt"/>
              </a:rPr>
              <a:t> </a:t>
            </a:r>
            <a:r>
              <a:rPr lang="en-US" sz="2800" b="0" i="1" spc="56" dirty="0">
                <a:solidFill>
                  <a:srgbClr val="465A93"/>
                </a:solidFill>
                <a:latin typeface="Cooper Hewitt"/>
              </a:rPr>
              <a:t>graph</a:t>
            </a:r>
            <a:r>
              <a:rPr lang="en-US" sz="2800" b="0" i="0" spc="56" dirty="0">
                <a:solidFill>
                  <a:srgbClr val="465A93"/>
                </a:solidFill>
                <a:latin typeface="Cooper Hewitt"/>
              </a:rPr>
              <a:t> </a:t>
            </a:r>
            <a:r>
              <a:rPr lang="id-ID" sz="2800" b="0" i="0" spc="56" dirty="0" smtClean="0">
                <a:solidFill>
                  <a:srgbClr val="465A93"/>
                </a:solidFill>
                <a:latin typeface="Cooper Hewitt"/>
              </a:rPr>
              <a:t>sesuai dengan queue yang dibuat </a:t>
            </a:r>
            <a:r>
              <a:rPr lang="en-US" sz="2800" b="0" i="0" spc="56" dirty="0" err="1" smtClean="0">
                <a:solidFill>
                  <a:srgbClr val="465A93"/>
                </a:solidFill>
                <a:latin typeface="Cooper Hewitt"/>
              </a:rPr>
              <a:t>berdasarkan</a:t>
            </a:r>
            <a:r>
              <a:rPr lang="en-US" sz="2800" b="0" i="0" spc="56" dirty="0" smtClean="0">
                <a:solidFill>
                  <a:srgbClr val="465A93"/>
                </a:solidFill>
                <a:latin typeface="Cooper Hewitt"/>
              </a:rPr>
              <a:t> level </a:t>
            </a:r>
            <a:r>
              <a:rPr lang="en-US" sz="2800" b="0" i="1" spc="56" dirty="0">
                <a:solidFill>
                  <a:srgbClr val="465A93"/>
                </a:solidFill>
                <a:latin typeface="Cooper Hewitt"/>
              </a:rPr>
              <a:t>node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mathcs.emory.edu/~cheung/Courses/171/Syllabus/11-Graph/FIGS/Graphs/graph5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98" y="3314700"/>
            <a:ext cx="7656248" cy="532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5000"/>
          </a:blip>
          <a:srcRect/>
          <a:stretch>
            <a:fillRect/>
          </a:stretch>
        </p:blipFill>
        <p:spPr>
          <a:xfrm rot="916561">
            <a:off x="-1403695" y="861379"/>
            <a:ext cx="4035450" cy="54904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644580" y="6786401"/>
            <a:ext cx="6906652" cy="55943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79904">
            <a:off x="2378997" y="1484561"/>
            <a:ext cx="991351" cy="12958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6005538">
            <a:off x="15519113" y="7776706"/>
            <a:ext cx="2638058" cy="361377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419600" y="1694528"/>
            <a:ext cx="982980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90"/>
              </a:lnSpc>
            </a:pPr>
            <a:r>
              <a:rPr lang="id-ID" sz="3000" spc="359" dirty="0" smtClean="0">
                <a:solidFill>
                  <a:srgbClr val="CCEBF3"/>
                </a:solidFill>
                <a:latin typeface="Cooper Hewitt"/>
              </a:rPr>
              <a:t>After visiting 5</a:t>
            </a:r>
          </a:p>
          <a:p>
            <a:pPr>
              <a:lnSpc>
                <a:spcPts val="4590"/>
              </a:lnSpc>
            </a:pPr>
            <a:r>
              <a:rPr lang="id-ID" sz="3000" spc="359" dirty="0" smtClean="0">
                <a:solidFill>
                  <a:srgbClr val="CCEBF3"/>
                </a:solidFill>
                <a:latin typeface="Cooper Hewitt"/>
              </a:rPr>
              <a:t>Enqueue the unvisited neighbor nodes: 6</a:t>
            </a:r>
            <a:endParaRPr lang="id-ID" sz="3000" b="0" i="0" spc="359" dirty="0" smtClean="0">
              <a:solidFill>
                <a:srgbClr val="CCEBF3"/>
              </a:solidFill>
              <a:latin typeface="Cooper Hewitt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5400000">
            <a:off x="-2091485" y="-1692278"/>
            <a:ext cx="4182971" cy="495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0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mathcs.emory.edu/~cheung/Courses/171/Syllabus/11-Graph/FIGS/Graphs/graph5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698" y="3314699"/>
            <a:ext cx="7618148" cy="532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35000"/>
          </a:blip>
          <a:srcRect/>
          <a:stretch>
            <a:fillRect/>
          </a:stretch>
        </p:blipFill>
        <p:spPr>
          <a:xfrm rot="916561">
            <a:off x="-1403695" y="861379"/>
            <a:ext cx="4035450" cy="54904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644580" y="6786401"/>
            <a:ext cx="6906652" cy="55943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79904">
            <a:off x="2378997" y="1484561"/>
            <a:ext cx="991351" cy="12958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6005538">
            <a:off x="15519113" y="7776706"/>
            <a:ext cx="2638058" cy="361377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419600" y="1694528"/>
            <a:ext cx="1135380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90"/>
              </a:lnSpc>
            </a:pPr>
            <a:r>
              <a:rPr lang="id-ID" sz="3000" spc="359" dirty="0" smtClean="0">
                <a:solidFill>
                  <a:srgbClr val="CCEBF3"/>
                </a:solidFill>
                <a:latin typeface="Cooper Hewitt"/>
              </a:rPr>
              <a:t>After visiting 6</a:t>
            </a:r>
          </a:p>
          <a:p>
            <a:pPr>
              <a:lnSpc>
                <a:spcPts val="4590"/>
              </a:lnSpc>
            </a:pPr>
            <a:r>
              <a:rPr lang="id-ID" sz="3000" b="0" i="0" spc="359" dirty="0" smtClean="0">
                <a:solidFill>
                  <a:srgbClr val="CCEBF3"/>
                </a:solidFill>
                <a:latin typeface="Cooper Hewitt"/>
              </a:rPr>
              <a:t>The BFS is DONE, because the queue is already EMPTY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5400000">
            <a:off x="-2091485" y="-1692278"/>
            <a:ext cx="4182971" cy="495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7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916561">
            <a:off x="-1403695" y="861379"/>
            <a:ext cx="4035450" cy="54904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44580" y="6786401"/>
            <a:ext cx="6906652" cy="55943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79904">
            <a:off x="2378997" y="1484561"/>
            <a:ext cx="991351" cy="12958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15519113" y="7776706"/>
            <a:ext cx="2638058" cy="361377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679472" y="3595004"/>
            <a:ext cx="10929055" cy="2302486"/>
            <a:chOff x="0" y="-238125"/>
            <a:chExt cx="14572073" cy="3069981"/>
          </a:xfrm>
        </p:grpSpPr>
        <p:sp>
          <p:nvSpPr>
            <p:cNvPr id="7" name="TextBox 7"/>
            <p:cNvSpPr txBox="1"/>
            <p:nvPr/>
          </p:nvSpPr>
          <p:spPr>
            <a:xfrm>
              <a:off x="0" y="-238125"/>
              <a:ext cx="14572073" cy="164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id-ID" sz="8000" b="0" i="0" spc="24" dirty="0" smtClean="0">
                  <a:solidFill>
                    <a:srgbClr val="FACAC2"/>
                  </a:solidFill>
                  <a:latin typeface="Cooper Hewitt Heavy"/>
                </a:rPr>
                <a:t>Contoh Soal</a:t>
              </a:r>
              <a:endParaRPr lang="en-US" sz="8000" b="0" i="0" spc="24" dirty="0">
                <a:solidFill>
                  <a:srgbClr val="FACAC2"/>
                </a:solidFill>
                <a:latin typeface="Cooper Hewitt Heavy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34999" y="2099861"/>
              <a:ext cx="13302077" cy="731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id-ID" sz="3000" b="0" i="0" spc="359" dirty="0" smtClean="0">
                  <a:solidFill>
                    <a:srgbClr val="CCEBF3"/>
                  </a:solidFill>
                  <a:latin typeface="Cooper Hewitt"/>
                </a:rPr>
                <a:t>Adjacency Matrix</a:t>
              </a:r>
              <a:endParaRPr lang="en-US" sz="3000" b="0" i="0" spc="359" dirty="0">
                <a:solidFill>
                  <a:srgbClr val="CCEBF3"/>
                </a:solidFill>
                <a:latin typeface="Cooper Hewitt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400000">
            <a:off x="-2091485" y="-1692278"/>
            <a:ext cx="4182971" cy="495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5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916561">
            <a:off x="-1403695" y="861379"/>
            <a:ext cx="4035450" cy="54904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01600" y="6772364"/>
            <a:ext cx="6906652" cy="55943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79904">
            <a:off x="2378997" y="1484561"/>
            <a:ext cx="991351" cy="12958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16676133" y="7762669"/>
            <a:ext cx="2638058" cy="361377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400000">
            <a:off x="-2091485" y="-1692278"/>
            <a:ext cx="4182971" cy="4950261"/>
          </a:xfrm>
          <a:prstGeom prst="rect">
            <a:avLst/>
          </a:prstGeom>
        </p:spPr>
      </p:pic>
      <p:pic>
        <p:nvPicPr>
          <p:cNvPr id="1026" name="Picture 2" descr="Breadth First Search Algorithm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02" r="34454" b="-2"/>
          <a:stretch/>
        </p:blipFill>
        <p:spPr bwMode="auto">
          <a:xfrm>
            <a:off x="4892842" y="757451"/>
            <a:ext cx="8045116" cy="257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382705"/>
              </p:ext>
            </p:extLst>
          </p:nvPr>
        </p:nvGraphicFramePr>
        <p:xfrm>
          <a:off x="4724400" y="3898900"/>
          <a:ext cx="8382000" cy="5054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7750"/>
                <a:gridCol w="1047750"/>
                <a:gridCol w="1047750"/>
                <a:gridCol w="1047750"/>
                <a:gridCol w="1047750"/>
                <a:gridCol w="1047750"/>
                <a:gridCol w="1047750"/>
                <a:gridCol w="1047750"/>
              </a:tblGrid>
              <a:tr h="631825">
                <a:tc>
                  <a:txBody>
                    <a:bodyPr/>
                    <a:lstStyle/>
                    <a:p>
                      <a:pPr algn="ctr"/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A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B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C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D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E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F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G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</a:tr>
              <a:tr h="631825"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A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1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1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</a:tr>
              <a:tr h="631825"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B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1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1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</a:tr>
              <a:tr h="631825"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C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1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1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</a:tr>
              <a:tr h="631825"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D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1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</a:tr>
              <a:tr h="631825"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E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1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1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</a:tr>
              <a:tr h="631825"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F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1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</a:tr>
              <a:tr h="631825"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G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1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 smtClean="0">
                          <a:solidFill>
                            <a:schemeClr val="bg1"/>
                          </a:solidFill>
                          <a:latin typeface="Cooper Hewitt" pitchFamily="50" charset="0"/>
                          <a:ea typeface="Cooper Hewitt" pitchFamily="50" charset="0"/>
                        </a:rPr>
                        <a:t>0</a:t>
                      </a:r>
                      <a:endParaRPr lang="id-ID" dirty="0">
                        <a:solidFill>
                          <a:schemeClr val="bg1"/>
                        </a:solidFill>
                        <a:latin typeface="Cooper Hewitt" pitchFamily="50" charset="0"/>
                        <a:ea typeface="Cooper Hewitt" pitchFamily="50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6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-3391359">
            <a:off x="16030556" y="-3048630"/>
            <a:ext cx="5563162" cy="75689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366651">
            <a:off x="16681359" y="6881193"/>
            <a:ext cx="2216035" cy="3015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497972">
            <a:off x="-1064419" y="-2477064"/>
            <a:ext cx="4186239" cy="495412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3293647"/>
            <a:ext cx="14283454" cy="145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0" i="0" spc="24">
                <a:solidFill>
                  <a:srgbClr val="465A93"/>
                </a:solidFill>
                <a:latin typeface="Cooper Hewitt Heavy"/>
              </a:rPr>
              <a:t>Kompleksitas Algoritma BFS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256350"/>
            <a:ext cx="7597272" cy="498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id-ID" sz="3200" b="1" i="0" spc="214" dirty="0" smtClean="0">
                <a:solidFill>
                  <a:srgbClr val="465A93"/>
                </a:solidFill>
                <a:latin typeface="Cooper Hewitt Heavy"/>
              </a:rPr>
              <a:t>O(V+E) atau O(V</a:t>
            </a:r>
            <a:r>
              <a:rPr lang="id-ID" sz="3200" b="1" spc="214" baseline="30000" dirty="0" smtClean="0">
                <a:solidFill>
                  <a:srgbClr val="465A93"/>
                </a:solidFill>
                <a:latin typeface="Cooper Hewitt Heavy"/>
              </a:rPr>
              <a:t>2</a:t>
            </a:r>
            <a:r>
              <a:rPr lang="id-ID" sz="3200" b="1" i="0" spc="214" dirty="0" smtClean="0">
                <a:solidFill>
                  <a:srgbClr val="465A93"/>
                </a:solidFill>
                <a:latin typeface="Cooper Hewitt Heavy"/>
              </a:rPr>
              <a:t>)</a:t>
            </a:r>
            <a:endParaRPr lang="en-US" sz="3200" b="1" i="0" spc="214" dirty="0">
              <a:solidFill>
                <a:srgbClr val="465A93"/>
              </a:solidFill>
              <a:latin typeface="Cooper Hewitt Heavy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6214745"/>
            <a:ext cx="13330066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id-ID" sz="2800" b="0" i="0" spc="56" dirty="0" smtClean="0">
                <a:solidFill>
                  <a:srgbClr val="465A93"/>
                </a:solidFill>
                <a:latin typeface="Cooper Hewitt"/>
              </a:rPr>
              <a:t>BFS memiliki dua notasi kompleksitas, yaitu O(V+E) serta O(V</a:t>
            </a:r>
            <a:r>
              <a:rPr lang="id-ID" sz="2800" b="0" i="0" spc="56" baseline="30000" dirty="0" smtClean="0">
                <a:solidFill>
                  <a:srgbClr val="465A93"/>
                </a:solidFill>
                <a:latin typeface="Cooper Hewitt"/>
              </a:rPr>
              <a:t>2</a:t>
            </a:r>
            <a:r>
              <a:rPr lang="id-ID" sz="2800" spc="56" dirty="0">
                <a:solidFill>
                  <a:srgbClr val="465A93"/>
                </a:solidFill>
                <a:latin typeface="Cooper Hewitt"/>
              </a:rPr>
              <a:t>). V adalah vertex yang terdapat pada graph BFS dan E adalah edge yang terdapat pada graph BFS. </a:t>
            </a:r>
            <a:endParaRPr lang="en-US" sz="2800" spc="56" dirty="0">
              <a:solidFill>
                <a:srgbClr val="465A93"/>
              </a:solidFill>
              <a:latin typeface="Cooper Hewitt"/>
            </a:endParaRPr>
          </a:p>
          <a:p>
            <a:pPr>
              <a:lnSpc>
                <a:spcPts val="3919"/>
              </a:lnSpc>
            </a:pPr>
            <a:r>
              <a:rPr lang="id-ID" sz="2800" b="0" i="0" spc="56" dirty="0" smtClean="0">
                <a:solidFill>
                  <a:srgbClr val="465A93"/>
                </a:solidFill>
                <a:latin typeface="Cooper Hewitt"/>
              </a:rPr>
              <a:t>Yang mendasari kedua notasi pada BFS tersebut adalah data struktur yang merepresentasikan BFS tersebut.</a:t>
            </a:r>
            <a:endParaRPr lang="en-US" sz="2800" b="0" i="0" spc="56" dirty="0">
              <a:solidFill>
                <a:srgbClr val="465A93"/>
              </a:solidFill>
              <a:latin typeface="Cooper Hewitt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616846">
            <a:off x="14393178" y="7543732"/>
            <a:ext cx="4233501" cy="342913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572665">
            <a:off x="14976590" y="5658679"/>
            <a:ext cx="2953685" cy="404614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5167349">
            <a:off x="799819" y="-87562"/>
            <a:ext cx="2007019" cy="27493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348465">
            <a:off x="-1539460" y="-3256574"/>
            <a:ext cx="14196124" cy="168001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005538">
            <a:off x="52571" y="-778189"/>
            <a:ext cx="2638058" cy="361377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761073" y="3939951"/>
            <a:ext cx="5595058" cy="3111229"/>
            <a:chOff x="0" y="-104775"/>
            <a:chExt cx="7460077" cy="4148303"/>
          </a:xfrm>
        </p:grpSpPr>
        <p:sp>
          <p:nvSpPr>
            <p:cNvPr id="5" name="TextBox 5"/>
            <p:cNvSpPr txBox="1"/>
            <p:nvPr/>
          </p:nvSpPr>
          <p:spPr>
            <a:xfrm>
              <a:off x="0" y="-104775"/>
              <a:ext cx="7460077" cy="664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id-ID" sz="3200" b="1" i="0" spc="214" dirty="0" smtClean="0">
                  <a:solidFill>
                    <a:srgbClr val="465A93"/>
                  </a:solidFill>
                  <a:latin typeface="Cooper Hewitt Heavy"/>
                </a:rPr>
                <a:t>O(V+E)</a:t>
              </a:r>
              <a:endParaRPr lang="en-US" sz="3200" b="1" i="0" spc="214" dirty="0">
                <a:solidFill>
                  <a:srgbClr val="465A93"/>
                </a:solidFill>
                <a:latin typeface="Cooper Hewitt Heavy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76132"/>
              <a:ext cx="7460077" cy="2667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id-ID" sz="2800" b="0" i="0" spc="56" dirty="0" smtClean="0">
                  <a:solidFill>
                    <a:srgbClr val="465A93"/>
                  </a:solidFill>
                  <a:latin typeface="Cooper Hewitt"/>
                </a:rPr>
                <a:t>Kompleksitas O(V+E) adalah kompleksitas dari BFS yang direpresentasikan oleh </a:t>
              </a:r>
              <a:r>
                <a:rPr lang="id-ID" sz="2800" b="1" i="1" spc="56" dirty="0" smtClean="0">
                  <a:solidFill>
                    <a:srgbClr val="465A93"/>
                  </a:solidFill>
                  <a:latin typeface="Cooper Hewitt"/>
                </a:rPr>
                <a:t>Adjacency List</a:t>
              </a:r>
              <a:endParaRPr lang="en-US" sz="2800" b="0" i="0" spc="56" dirty="0">
                <a:solidFill>
                  <a:srgbClr val="465A93"/>
                </a:solidFill>
                <a:latin typeface="Cooper Hewitt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664242" y="2624216"/>
            <a:ext cx="5595058" cy="3161852"/>
            <a:chOff x="0" y="500828"/>
            <a:chExt cx="7460077" cy="4215802"/>
          </a:xfrm>
        </p:grpSpPr>
        <p:sp>
          <p:nvSpPr>
            <p:cNvPr id="8" name="TextBox 8"/>
            <p:cNvSpPr txBox="1"/>
            <p:nvPr/>
          </p:nvSpPr>
          <p:spPr>
            <a:xfrm>
              <a:off x="0" y="500828"/>
              <a:ext cx="7460077" cy="664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id-ID" sz="3200" b="1" i="0" spc="214" dirty="0" smtClean="0">
                  <a:solidFill>
                    <a:srgbClr val="CCEBF3"/>
                  </a:solidFill>
                  <a:latin typeface="Cooper Hewitt Heavy"/>
                </a:rPr>
                <a:t>O(V</a:t>
              </a:r>
              <a:r>
                <a:rPr lang="id-ID" sz="3200" b="1" i="0" spc="214" baseline="30000" dirty="0" smtClean="0">
                  <a:solidFill>
                    <a:srgbClr val="CCEBF3"/>
                  </a:solidFill>
                  <a:latin typeface="Cooper Hewitt Heavy"/>
                </a:rPr>
                <a:t>2</a:t>
              </a:r>
              <a:r>
                <a:rPr lang="id-ID" sz="3200" b="1" i="0" spc="214" dirty="0" smtClean="0">
                  <a:solidFill>
                    <a:srgbClr val="CCEBF3"/>
                  </a:solidFill>
                  <a:latin typeface="Cooper Hewitt Heavy"/>
                </a:rPr>
                <a:t>)</a:t>
              </a:r>
              <a:endParaRPr lang="en-US" sz="3200" b="1" i="0" spc="214" dirty="0">
                <a:solidFill>
                  <a:srgbClr val="CCEBF3"/>
                </a:solidFill>
                <a:latin typeface="Cooper Hewitt Heavy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049233"/>
              <a:ext cx="7460077" cy="2667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spc="56" dirty="0" err="1">
                  <a:solidFill>
                    <a:srgbClr val="CCEBF3"/>
                  </a:solidFill>
                  <a:latin typeface="Cooper Hewitt"/>
                </a:rPr>
                <a:t>Kompleksitas</a:t>
              </a:r>
              <a:r>
                <a:rPr lang="en-US" sz="2800" spc="56" dirty="0">
                  <a:solidFill>
                    <a:srgbClr val="CCEBF3"/>
                  </a:solidFill>
                  <a:latin typeface="Cooper Hewitt"/>
                </a:rPr>
                <a:t> O(V+E) </a:t>
              </a:r>
              <a:r>
                <a:rPr lang="en-US" sz="2800" spc="56" dirty="0" err="1">
                  <a:solidFill>
                    <a:srgbClr val="CCEBF3"/>
                  </a:solidFill>
                  <a:latin typeface="Cooper Hewitt"/>
                </a:rPr>
                <a:t>adalah</a:t>
              </a:r>
              <a:r>
                <a:rPr lang="en-US" sz="2800" spc="56" dirty="0">
                  <a:solidFill>
                    <a:srgbClr val="CCEBF3"/>
                  </a:solidFill>
                  <a:latin typeface="Cooper Hewitt"/>
                </a:rPr>
                <a:t> </a:t>
              </a:r>
              <a:r>
                <a:rPr lang="en-US" sz="2800" spc="56" dirty="0" err="1">
                  <a:solidFill>
                    <a:srgbClr val="CCEBF3"/>
                  </a:solidFill>
                  <a:latin typeface="Cooper Hewitt"/>
                </a:rPr>
                <a:t>kompleksitas</a:t>
              </a:r>
              <a:r>
                <a:rPr lang="en-US" sz="2800" spc="56" dirty="0">
                  <a:solidFill>
                    <a:srgbClr val="CCEBF3"/>
                  </a:solidFill>
                  <a:latin typeface="Cooper Hewitt"/>
                </a:rPr>
                <a:t> </a:t>
              </a:r>
              <a:r>
                <a:rPr lang="en-US" sz="2800" spc="56" dirty="0" err="1">
                  <a:solidFill>
                    <a:srgbClr val="CCEBF3"/>
                  </a:solidFill>
                  <a:latin typeface="Cooper Hewitt"/>
                </a:rPr>
                <a:t>dari</a:t>
              </a:r>
              <a:r>
                <a:rPr lang="en-US" sz="2800" spc="56" dirty="0">
                  <a:solidFill>
                    <a:srgbClr val="CCEBF3"/>
                  </a:solidFill>
                  <a:latin typeface="Cooper Hewitt"/>
                </a:rPr>
                <a:t> BFS yang </a:t>
              </a:r>
              <a:r>
                <a:rPr lang="en-US" sz="2800" spc="56" dirty="0" err="1">
                  <a:solidFill>
                    <a:srgbClr val="CCEBF3"/>
                  </a:solidFill>
                  <a:latin typeface="Cooper Hewitt"/>
                </a:rPr>
                <a:t>direpresentasikan</a:t>
              </a:r>
              <a:r>
                <a:rPr lang="en-US" sz="2800" spc="56" dirty="0">
                  <a:solidFill>
                    <a:srgbClr val="CCEBF3"/>
                  </a:solidFill>
                  <a:latin typeface="Cooper Hewitt"/>
                </a:rPr>
                <a:t> </a:t>
              </a:r>
              <a:r>
                <a:rPr lang="en-US" sz="2800" spc="56" dirty="0" err="1">
                  <a:solidFill>
                    <a:srgbClr val="CCEBF3"/>
                  </a:solidFill>
                  <a:latin typeface="Cooper Hewitt"/>
                </a:rPr>
                <a:t>oleh</a:t>
              </a:r>
              <a:r>
                <a:rPr lang="en-US" sz="2800" spc="56" dirty="0">
                  <a:solidFill>
                    <a:srgbClr val="CCEBF3"/>
                  </a:solidFill>
                  <a:latin typeface="Cooper Hewitt"/>
                </a:rPr>
                <a:t> </a:t>
              </a:r>
              <a:r>
                <a:rPr lang="en-US" sz="2800" b="1" i="1" spc="56" dirty="0" smtClean="0">
                  <a:solidFill>
                    <a:srgbClr val="CCEBF3"/>
                  </a:solidFill>
                  <a:latin typeface="Cooper Hewitt"/>
                </a:rPr>
                <a:t>Adjacency</a:t>
              </a:r>
              <a:r>
                <a:rPr lang="id-ID" sz="2800" b="1" i="1" spc="56" dirty="0" smtClean="0">
                  <a:solidFill>
                    <a:srgbClr val="CCEBF3"/>
                  </a:solidFill>
                  <a:latin typeface="Cooper Hewitt"/>
                </a:rPr>
                <a:t> Matrix</a:t>
              </a:r>
              <a:endParaRPr lang="en-US" sz="2800" b="1" i="1" spc="56" dirty="0">
                <a:solidFill>
                  <a:srgbClr val="CCEBF3"/>
                </a:solidFill>
                <a:latin typeface="Cooper Hewitt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35000"/>
          </a:blip>
          <a:srcRect/>
          <a:stretch>
            <a:fillRect/>
          </a:stretch>
        </p:blipFill>
        <p:spPr>
          <a:xfrm rot="916561">
            <a:off x="15550805" y="6919279"/>
            <a:ext cx="4035450" cy="549040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79904">
            <a:off x="13598343" y="8610358"/>
            <a:ext cx="991351" cy="129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6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224377">
            <a:off x="-6212988" y="-222022"/>
            <a:ext cx="11563398" cy="1368449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0000"/>
          </a:blip>
          <a:srcRect/>
          <a:stretch>
            <a:fillRect/>
          </a:stretch>
        </p:blipFill>
        <p:spPr>
          <a:xfrm>
            <a:off x="15506419" y="6215032"/>
            <a:ext cx="5563162" cy="756892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947467">
            <a:off x="16909925" y="1826286"/>
            <a:ext cx="882940" cy="115416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760563" y="4166521"/>
            <a:ext cx="11463615" cy="185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0"/>
              </a:lnSpc>
            </a:pPr>
            <a:r>
              <a:rPr lang="en-US" sz="11000" b="0" i="0" spc="154">
                <a:solidFill>
                  <a:srgbClr val="CCEBF3"/>
                </a:solidFill>
                <a:latin typeface="Cooper Hewitt Heavy"/>
              </a:rPr>
              <a:t>Thank you!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-431289" y="7683075"/>
            <a:ext cx="4233501" cy="342913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109325" y="-345970"/>
            <a:ext cx="2007019" cy="274934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5572665">
            <a:off x="15506419" y="8085289"/>
            <a:ext cx="2007019" cy="274934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9198713">
            <a:off x="16096144" y="-1464777"/>
            <a:ext cx="2876031" cy="34035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-3391359">
            <a:off x="16030556" y="-3048630"/>
            <a:ext cx="5563162" cy="75689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366651">
            <a:off x="16681359" y="6881193"/>
            <a:ext cx="2216035" cy="3015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497972">
            <a:off x="-1064419" y="-2477064"/>
            <a:ext cx="4186239" cy="495412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539181"/>
            <a:ext cx="9389008" cy="5719119"/>
            <a:chOff x="0" y="0"/>
            <a:chExt cx="12518678" cy="7625492"/>
          </a:xfrm>
        </p:grpSpPr>
        <p:sp>
          <p:nvSpPr>
            <p:cNvPr id="6" name="TextBox 6"/>
            <p:cNvSpPr txBox="1"/>
            <p:nvPr/>
          </p:nvSpPr>
          <p:spPr>
            <a:xfrm>
              <a:off x="0" y="-238125"/>
              <a:ext cx="12518678" cy="185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0" i="0" spc="24">
                  <a:solidFill>
                    <a:srgbClr val="465A93"/>
                  </a:solidFill>
                  <a:latin typeface="Cooper Hewitt Heavy"/>
                </a:rPr>
                <a:t>Table of Contents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324484"/>
              <a:ext cx="10129695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465A93"/>
                  </a:solidFill>
                  <a:latin typeface="Cooper Hewitt Heavy"/>
                </a:rPr>
                <a:t>TOPICS FOR DISCUSSION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615044"/>
              <a:ext cx="10129695" cy="4010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Who are we?</a:t>
              </a:r>
            </a:p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What is our "why"?</a:t>
              </a:r>
            </a:p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Whom do we serve?</a:t>
              </a:r>
            </a:p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How do we evolve our strategy?</a:t>
              </a:r>
            </a:p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What is the role of digital advertising?</a:t>
              </a:r>
            </a:p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How to reach us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616846">
            <a:off x="14393178" y="7543732"/>
            <a:ext cx="4233501" cy="342913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572665">
            <a:off x="14976590" y="5658679"/>
            <a:ext cx="2953685" cy="404614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5167349">
            <a:off x="799819" y="-87562"/>
            <a:ext cx="2007019" cy="27493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27021" y="2858645"/>
            <a:ext cx="12033958" cy="4569710"/>
            <a:chOff x="0" y="0"/>
            <a:chExt cx="16045277" cy="6092946"/>
          </a:xfrm>
        </p:grpSpPr>
        <p:sp>
          <p:nvSpPr>
            <p:cNvPr id="3" name="TextBox 3"/>
            <p:cNvSpPr txBox="1"/>
            <p:nvPr/>
          </p:nvSpPr>
          <p:spPr>
            <a:xfrm>
              <a:off x="2413000" y="-104775"/>
              <a:ext cx="11219277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00"/>
                </a:lnSpc>
              </a:pPr>
              <a:r>
                <a:rPr lang="en-US" sz="3200" b="1" i="0" spc="214">
                  <a:solidFill>
                    <a:srgbClr val="CCEBF3"/>
                  </a:solidFill>
                  <a:latin typeface="Cooper Hewitt Heavy"/>
                </a:rPr>
                <a:t>SOMETHING TO THINK ABOUT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283843"/>
              <a:ext cx="16045277" cy="30201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576"/>
                </a:lnSpc>
              </a:pPr>
              <a:r>
                <a:rPr lang="en-US" sz="6400" b="0" i="0" spc="128">
                  <a:solidFill>
                    <a:srgbClr val="FACAC2"/>
                  </a:solidFill>
                  <a:latin typeface="Cooper Hewitt"/>
                </a:rPr>
                <a:t>You cannot evolve unless you are willing to change.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413000" y="5314436"/>
              <a:ext cx="112192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0" i="0" spc="359">
                  <a:solidFill>
                    <a:srgbClr val="CCEBF3"/>
                  </a:solidFill>
                  <a:latin typeface="Cooper Hewitt"/>
                </a:rPr>
                <a:t>- LEON BROWN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-831335">
            <a:off x="16357116" y="2080566"/>
            <a:ext cx="4921136" cy="66954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232425">
            <a:off x="15113697" y="6542818"/>
            <a:ext cx="552746" cy="72254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584184" y="7553257"/>
            <a:ext cx="4233501" cy="342913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16318059" y="-696842"/>
            <a:ext cx="2638058" cy="361377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35000"/>
          </a:blip>
          <a:srcRect/>
          <a:stretch>
            <a:fillRect/>
          </a:stretch>
        </p:blipFill>
        <p:spPr>
          <a:xfrm rot="916561">
            <a:off x="-726495" y="-944306"/>
            <a:ext cx="2900319" cy="394601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4925789">
            <a:off x="-2710053" y="2979928"/>
            <a:ext cx="5730823" cy="464196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428170">
            <a:off x="2696710" y="648642"/>
            <a:ext cx="777961" cy="101694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87459" y="7560255"/>
            <a:ext cx="2638058" cy="36137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73379">
            <a:off x="14761755" y="-3647959"/>
            <a:ext cx="5533190" cy="6548153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920389" y="1028700"/>
            <a:ext cx="8672411" cy="8229600"/>
            <a:chOff x="0" y="0"/>
            <a:chExt cx="2636520" cy="2501900"/>
          </a:xfrm>
        </p:grpSpPr>
        <p:sp>
          <p:nvSpPr>
            <p:cNvPr id="4" name="Freeform 4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3"/>
              <a:stretch>
                <a:fillRect l="3" t="-29070" r="15" b="-29069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816786">
            <a:off x="15067782" y="4517444"/>
            <a:ext cx="4921136" cy="669542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9574359" y="6389758"/>
            <a:ext cx="2638058" cy="361377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2764744"/>
            <a:ext cx="7233355" cy="4757512"/>
            <a:chOff x="0" y="0"/>
            <a:chExt cx="9644473" cy="6343349"/>
          </a:xfrm>
        </p:grpSpPr>
        <p:sp>
          <p:nvSpPr>
            <p:cNvPr id="8" name="TextBox 8"/>
            <p:cNvSpPr txBox="1"/>
            <p:nvPr/>
          </p:nvSpPr>
          <p:spPr>
            <a:xfrm>
              <a:off x="0" y="-238125"/>
              <a:ext cx="9644473" cy="185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0" i="0" spc="24">
                  <a:solidFill>
                    <a:srgbClr val="465A93"/>
                  </a:solidFill>
                  <a:latin typeface="Cooper Hewitt Heavy"/>
                </a:rPr>
                <a:t>Who are we?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191843"/>
              <a:ext cx="9136477" cy="142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465A93"/>
                  </a:solidFill>
                  <a:latin typeface="Cooper Hewitt Heavy"/>
                </a:rPr>
                <a:t>ABOUT BAKS CLOTHING COMPANY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333151"/>
              <a:ext cx="9136477" cy="2010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Presentations are communication tools that can be used as demonstrations, lectures, speeches, reports, and more.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2445" y="942424"/>
            <a:ext cx="1157083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id-ID" sz="8000" spc="24" dirty="0" smtClean="0">
                <a:solidFill>
                  <a:srgbClr val="CCEBF3"/>
                </a:solidFill>
                <a:latin typeface="Cooper Hewitt Heavy"/>
              </a:rPr>
              <a:t>Formalisasi Matematis</a:t>
            </a:r>
            <a:endParaRPr lang="en-US" sz="8000" b="0" i="0" spc="24" dirty="0">
              <a:solidFill>
                <a:srgbClr val="CCEBF3"/>
              </a:solidFill>
              <a:latin typeface="Cooper Hewitt Heavy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72445" y="4257748"/>
            <a:ext cx="11570835" cy="5000552"/>
            <a:chOff x="0" y="0"/>
            <a:chExt cx="15427780" cy="6667403"/>
          </a:xfrm>
        </p:grpSpPr>
        <p:sp>
          <p:nvSpPr>
            <p:cNvPr id="4" name="TextBox 4"/>
            <p:cNvSpPr txBox="1"/>
            <p:nvPr/>
          </p:nvSpPr>
          <p:spPr>
            <a:xfrm>
              <a:off x="0" y="-171450"/>
              <a:ext cx="15427780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 dirty="0">
                  <a:solidFill>
                    <a:srgbClr val="FACAC2"/>
                  </a:solidFill>
                  <a:latin typeface="Cooper Hewitt"/>
                </a:rPr>
                <a:t>CLOTHING FOR BABIES AND CHILDREN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41729"/>
              <a:ext cx="15427780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349694"/>
              <a:ext cx="15427780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CLOTHING FOR EXPECTANT MOTHERS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362872"/>
              <a:ext cx="15427780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964826"/>
              <a:ext cx="15427780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ACCESSORIES FOR CHILDREN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978005"/>
              <a:ext cx="15427780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699999">
            <a:off x="14855954" y="5127566"/>
            <a:ext cx="6384454" cy="75555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811517">
            <a:off x="16208432" y="-437969"/>
            <a:ext cx="4921136" cy="669542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14958901" y="8136015"/>
            <a:ext cx="2638058" cy="361377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044809">
            <a:off x="14675732" y="244289"/>
            <a:ext cx="1454759" cy="19016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2445" y="942424"/>
            <a:ext cx="11570835" cy="144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0" i="0" spc="24">
                <a:solidFill>
                  <a:srgbClr val="CCEBF3"/>
                </a:solidFill>
                <a:latin typeface="Cooper Hewitt Heavy"/>
              </a:rPr>
              <a:t>Flagship Products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72445" y="4257748"/>
            <a:ext cx="11570835" cy="5000552"/>
            <a:chOff x="0" y="0"/>
            <a:chExt cx="15427780" cy="6667403"/>
          </a:xfrm>
        </p:grpSpPr>
        <p:sp>
          <p:nvSpPr>
            <p:cNvPr id="4" name="TextBox 4"/>
            <p:cNvSpPr txBox="1"/>
            <p:nvPr/>
          </p:nvSpPr>
          <p:spPr>
            <a:xfrm>
              <a:off x="0" y="-171450"/>
              <a:ext cx="15427780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CLOTHING FOR BABIES AND CHILDREN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41729"/>
              <a:ext cx="15427780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349694"/>
              <a:ext cx="15427780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CLOTHING FOR EXPECTANT MOTHERS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362872"/>
              <a:ext cx="15427780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964826"/>
              <a:ext cx="15427780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ACCESSORIES FOR CHILDREN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978005"/>
              <a:ext cx="15427780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699999">
            <a:off x="14855954" y="5127566"/>
            <a:ext cx="6384454" cy="75555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811517">
            <a:off x="16208432" y="-437969"/>
            <a:ext cx="4921136" cy="669542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14958901" y="8136015"/>
            <a:ext cx="2638058" cy="361377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044809">
            <a:off x="14675732" y="244289"/>
            <a:ext cx="1454759" cy="19016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695004" y="-1303547"/>
            <a:ext cx="13587889" cy="12894095"/>
            <a:chOff x="0" y="0"/>
            <a:chExt cx="2636520" cy="2501900"/>
          </a:xfrm>
        </p:grpSpPr>
        <p:sp>
          <p:nvSpPr>
            <p:cNvPr id="3" name="Freeform 3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2"/>
              <a:stretch>
                <a:fillRect l="3" t="-6613" r="15" b="-51526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2159542" y="3816985"/>
            <a:ext cx="5099758" cy="2529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b="0" i="0" spc="56">
                <a:solidFill>
                  <a:srgbClr val="465A93"/>
                </a:solidFill>
                <a:latin typeface="Cooper Hewitt"/>
              </a:rPr>
              <a:t>Presentations are communication tools that can be used as demonstrations, lectures, speeches, reports, and more.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44984" y="7543732"/>
            <a:ext cx="4233501" cy="34291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7563786" y="-1236585"/>
            <a:ext cx="2638058" cy="36137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4209320">
            <a:off x="15521405" y="6490817"/>
            <a:ext cx="5533190" cy="654815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2044809">
            <a:off x="10352147" y="8169595"/>
            <a:ext cx="1081475" cy="14136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916561">
            <a:off x="-1403695" y="861379"/>
            <a:ext cx="4035450" cy="54904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44580" y="6786401"/>
            <a:ext cx="6906652" cy="55943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79904">
            <a:off x="2378997" y="1484561"/>
            <a:ext cx="991351" cy="12958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15519113" y="7776706"/>
            <a:ext cx="2638058" cy="361377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679472" y="3773598"/>
            <a:ext cx="10929055" cy="2739804"/>
            <a:chOff x="0" y="0"/>
            <a:chExt cx="14572073" cy="3653072"/>
          </a:xfrm>
        </p:grpSpPr>
        <p:sp>
          <p:nvSpPr>
            <p:cNvPr id="7" name="TextBox 7"/>
            <p:cNvSpPr txBox="1"/>
            <p:nvPr/>
          </p:nvSpPr>
          <p:spPr>
            <a:xfrm>
              <a:off x="0" y="-238125"/>
              <a:ext cx="14572073" cy="185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 b="0" i="0" spc="24">
                  <a:solidFill>
                    <a:srgbClr val="FACAC2"/>
                  </a:solidFill>
                  <a:latin typeface="Cooper Hewitt Heavy"/>
                </a:rPr>
                <a:t>What is our "why"?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34998" y="2099862"/>
              <a:ext cx="13302077" cy="1553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0" i="0" spc="359">
                  <a:solidFill>
                    <a:srgbClr val="CCEBF3"/>
                  </a:solidFill>
                  <a:latin typeface="Cooper Hewitt"/>
                </a:rPr>
                <a:t>TO CREATE SUSTAINABLE CLOTHING FOR THE GROWING UP YEARS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400000">
            <a:off x="-2091485" y="-1692278"/>
            <a:ext cx="4182971" cy="4950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348465">
            <a:off x="-1539460" y="-3256574"/>
            <a:ext cx="14196124" cy="168001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005538">
            <a:off x="52571" y="-778189"/>
            <a:ext cx="2638058" cy="361377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761073" y="4018532"/>
            <a:ext cx="5595058" cy="3035048"/>
            <a:chOff x="0" y="0"/>
            <a:chExt cx="7460077" cy="4046731"/>
          </a:xfrm>
        </p:grpSpPr>
        <p:sp>
          <p:nvSpPr>
            <p:cNvPr id="5" name="TextBox 5"/>
            <p:cNvSpPr txBox="1"/>
            <p:nvPr/>
          </p:nvSpPr>
          <p:spPr>
            <a:xfrm>
              <a:off x="0" y="-104775"/>
              <a:ext cx="7460077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465A93"/>
                  </a:solidFill>
                  <a:latin typeface="Cooper Hewitt Heavy"/>
                </a:rPr>
                <a:t>FAST FASHION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76133"/>
              <a:ext cx="7460077" cy="26705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Presentations are communication tools that can be used as demonstrations, lectures, speeches, reports, and more.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664242" y="2248595"/>
            <a:ext cx="5595058" cy="3539873"/>
            <a:chOff x="0" y="0"/>
            <a:chExt cx="7460077" cy="4719831"/>
          </a:xfrm>
        </p:grpSpPr>
        <p:sp>
          <p:nvSpPr>
            <p:cNvPr id="8" name="TextBox 8"/>
            <p:cNvSpPr txBox="1"/>
            <p:nvPr/>
          </p:nvSpPr>
          <p:spPr>
            <a:xfrm>
              <a:off x="0" y="-104775"/>
              <a:ext cx="7460077" cy="142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CCEBF3"/>
                  </a:solidFill>
                  <a:latin typeface="Cooper Hewitt Heavy"/>
                </a:rPr>
                <a:t>SLOW, SUSTAINABLE FASHION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049233"/>
              <a:ext cx="7460077" cy="26705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 demonstrations, lectures, speeches, reports, and more.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35000"/>
          </a:blip>
          <a:srcRect/>
          <a:stretch>
            <a:fillRect/>
          </a:stretch>
        </p:blipFill>
        <p:spPr>
          <a:xfrm rot="916561">
            <a:off x="15550805" y="6919279"/>
            <a:ext cx="4035450" cy="549040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79904">
            <a:off x="13598343" y="8610358"/>
            <a:ext cx="991351" cy="12958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924315"/>
            <a:ext cx="7387352" cy="6438369"/>
            <a:chOff x="0" y="0"/>
            <a:chExt cx="9849802" cy="8584493"/>
          </a:xfrm>
        </p:grpSpPr>
        <p:sp>
          <p:nvSpPr>
            <p:cNvPr id="3" name="TextBox 3"/>
            <p:cNvSpPr txBox="1"/>
            <p:nvPr/>
          </p:nvSpPr>
          <p:spPr>
            <a:xfrm>
              <a:off x="0" y="-238125"/>
              <a:ext cx="9849802" cy="3483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0" i="0" spc="24">
                  <a:solidFill>
                    <a:srgbClr val="465A93"/>
                  </a:solidFill>
                  <a:latin typeface="Cooper Hewitt Heavy"/>
                </a:rPr>
                <a:t>Evolution is constant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019816"/>
              <a:ext cx="7953986" cy="1404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465A93"/>
                  </a:solidFill>
                  <a:latin typeface="Cooper Hewitt Heavy"/>
                </a:rPr>
                <a:t>OUR PRODUCTS EVOLVE AS YOU DO.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902605"/>
              <a:ext cx="7953986" cy="2681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Presentations are communication tools that can be used as demonstrations, lectures, speeches, reports, and more.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769947">
            <a:off x="14492705" y="-2767482"/>
            <a:ext cx="5533190" cy="654815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16561">
            <a:off x="15241575" y="5773841"/>
            <a:ext cx="4035450" cy="549040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13501870" y="8480111"/>
            <a:ext cx="2638058" cy="361377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79904">
            <a:off x="10893243" y="856006"/>
            <a:ext cx="991351" cy="12958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916561">
            <a:off x="-2473844" y="2786171"/>
            <a:ext cx="4035450" cy="54904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-1446493" y="-1315926"/>
            <a:ext cx="3962417" cy="468925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3532150" y="6232916"/>
            <a:ext cx="5835651" cy="472687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443415" y="1993236"/>
            <a:ext cx="6642710" cy="6300529"/>
            <a:chOff x="0" y="0"/>
            <a:chExt cx="8856946" cy="8400705"/>
          </a:xfrm>
        </p:grpSpPr>
        <p:sp>
          <p:nvSpPr>
            <p:cNvPr id="6" name="TextBox 6"/>
            <p:cNvSpPr txBox="1"/>
            <p:nvPr/>
          </p:nvSpPr>
          <p:spPr>
            <a:xfrm>
              <a:off x="6556351" y="-47625"/>
              <a:ext cx="752850" cy="740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CCEBF3"/>
                  </a:solidFill>
                  <a:latin typeface="Arimo"/>
                </a:rPr>
                <a:t>Item 1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CCEBF3"/>
                  </a:solidFill>
                  <a:latin typeface="Arimo"/>
                </a:rPr>
                <a:t>20%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104096" y="4715843"/>
              <a:ext cx="752850" cy="740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CCEBF3"/>
                  </a:solidFill>
                  <a:latin typeface="Arimo"/>
                </a:rPr>
                <a:t>Item 2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CCEBF3"/>
                  </a:solidFill>
                  <a:latin typeface="Arimo"/>
                </a:rPr>
                <a:t>20%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052048" y="7659828"/>
              <a:ext cx="752850" cy="740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CCEBF3"/>
                  </a:solidFill>
                  <a:latin typeface="Arimo"/>
                </a:rPr>
                <a:t>Item 3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CCEBF3"/>
                  </a:solidFill>
                  <a:latin typeface="Arimo"/>
                </a:rPr>
                <a:t>20%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715843"/>
              <a:ext cx="752850" cy="740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CCEBF3"/>
                  </a:solidFill>
                  <a:latin typeface="Arimo"/>
                </a:rPr>
                <a:t>Item 4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CCEBF3"/>
                  </a:solidFill>
                  <a:latin typeface="Arimo"/>
                </a:rPr>
                <a:t>20%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47745" y="-47625"/>
              <a:ext cx="752850" cy="740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CCEBF3"/>
                  </a:solidFill>
                  <a:latin typeface="Arimo"/>
                </a:rPr>
                <a:t>Item 5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CCEBF3"/>
                  </a:solidFill>
                  <a:latin typeface="Arimo"/>
                </a:rPr>
                <a:t>20%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736858" y="101888"/>
              <a:ext cx="7383231" cy="7383231"/>
              <a:chOff x="-12700" y="-12700"/>
              <a:chExt cx="25400" cy="25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12700"/>
                <a:ext cx="1225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259" h="12700">
                    <a:moveTo>
                      <a:pt x="0" y="0"/>
                    </a:moveTo>
                    <a:lnTo>
                      <a:pt x="0" y="0"/>
                    </a:lnTo>
                    <a:cubicBezTo>
                      <a:pt x="5737" y="0"/>
                      <a:pt x="10762" y="3846"/>
                      <a:pt x="12259" y="9384"/>
                    </a:cubicBez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CCEBF3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-3925"/>
                <a:ext cx="13851" cy="14559"/>
              </a:xfrm>
              <a:custGeom>
                <a:avLst/>
                <a:gdLst/>
                <a:ahLst/>
                <a:cxnLst/>
                <a:rect l="l" t="t" r="r" b="b"/>
                <a:pathLst>
                  <a:path w="13851" h="14559">
                    <a:moveTo>
                      <a:pt x="12078" y="0"/>
                    </a:moveTo>
                    <a:cubicBezTo>
                      <a:pt x="13851" y="5457"/>
                      <a:pt x="11746" y="11424"/>
                      <a:pt x="6942" y="14560"/>
                    </a:cubicBezTo>
                    <a:lnTo>
                      <a:pt x="0" y="3925"/>
                    </a:lnTo>
                    <a:close/>
                  </a:path>
                </a:pathLst>
              </a:custGeom>
              <a:solidFill>
                <a:srgbClr val="B8D0DF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-7969" y="0"/>
                <a:ext cx="15434" cy="13647"/>
              </a:xfrm>
              <a:custGeom>
                <a:avLst/>
                <a:gdLst/>
                <a:ahLst/>
                <a:cxnLst/>
                <a:rect l="l" t="t" r="r" b="b"/>
                <a:pathLst>
                  <a:path w="15434" h="13647">
                    <a:moveTo>
                      <a:pt x="15434" y="10275"/>
                    </a:moveTo>
                    <a:cubicBezTo>
                      <a:pt x="10793" y="13647"/>
                      <a:pt x="4467" y="13488"/>
                      <a:pt x="0" y="9889"/>
                    </a:cubicBezTo>
                    <a:lnTo>
                      <a:pt x="7969" y="0"/>
                    </a:lnTo>
                    <a:close/>
                  </a:path>
                </a:pathLst>
              </a:custGeom>
              <a:solidFill>
                <a:srgbClr val="A8B5C9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-13910" y="-4523"/>
                <a:ext cx="13910" cy="14798"/>
              </a:xfrm>
              <a:custGeom>
                <a:avLst/>
                <a:gdLst/>
                <a:ahLst/>
                <a:cxnLst/>
                <a:rect l="l" t="t" r="r" b="b"/>
                <a:pathLst>
                  <a:path w="13910" h="14798">
                    <a:moveTo>
                      <a:pt x="6445" y="14798"/>
                    </a:moveTo>
                    <a:cubicBezTo>
                      <a:pt x="1804" y="11425"/>
                      <a:pt x="0" y="5360"/>
                      <a:pt x="2043" y="0"/>
                    </a:cubicBezTo>
                    <a:lnTo>
                      <a:pt x="13910" y="4523"/>
                    </a:lnTo>
                    <a:close/>
                  </a:path>
                </a:pathLst>
              </a:custGeom>
              <a:solidFill>
                <a:srgbClr val="9A9AAF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-12078" y="-12700"/>
                <a:ext cx="12078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078" h="12700">
                    <a:moveTo>
                      <a:pt x="0" y="8775"/>
                    </a:moveTo>
                    <a:cubicBezTo>
                      <a:pt x="1700" y="3543"/>
                      <a:pt x="6575" y="1"/>
                      <a:pt x="12077" y="0"/>
                    </a:cubicBezTo>
                    <a:lnTo>
                      <a:pt x="12078" y="12700"/>
                    </a:lnTo>
                    <a:close/>
                  </a:path>
                </a:pathLst>
              </a:custGeom>
              <a:solidFill>
                <a:srgbClr val="8B8094"/>
              </a:solidFill>
            </p:spPr>
          </p:sp>
        </p:grp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2435671" y="8480111"/>
            <a:ext cx="2638058" cy="3613778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0326936" y="2462514"/>
            <a:ext cx="6932364" cy="5361971"/>
            <a:chOff x="0" y="0"/>
            <a:chExt cx="9243153" cy="7149295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38125"/>
              <a:ext cx="9243153" cy="3463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0" i="0" spc="24">
                  <a:solidFill>
                    <a:srgbClr val="CCEBF3"/>
                  </a:solidFill>
                  <a:latin typeface="Cooper Hewitt Heavy"/>
                </a:rPr>
                <a:t>Whom do we serve?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3790777"/>
              <a:ext cx="8242551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FACAC2"/>
                  </a:solidFill>
                  <a:latin typeface="Cooper Hewitt Heavy"/>
                </a:rPr>
                <a:t>CUSTOMER PROFILE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5139097"/>
              <a:ext cx="8242551" cy="2010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lectures, reports, and more.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270070">
            <a:off x="-901535" y="-2275255"/>
            <a:ext cx="4035450" cy="549040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16190" y="3399155"/>
            <a:ext cx="8071555" cy="3488690"/>
            <a:chOff x="0" y="0"/>
            <a:chExt cx="10762073" cy="4651587"/>
          </a:xfrm>
        </p:grpSpPr>
        <p:sp>
          <p:nvSpPr>
            <p:cNvPr id="4" name="TextBox 4"/>
            <p:cNvSpPr txBox="1"/>
            <p:nvPr/>
          </p:nvSpPr>
          <p:spPr>
            <a:xfrm>
              <a:off x="0" y="-238125"/>
              <a:ext cx="10762073" cy="185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0" i="0" spc="24">
                  <a:solidFill>
                    <a:srgbClr val="465A93"/>
                  </a:solidFill>
                  <a:latin typeface="Cooper Hewitt Heavy"/>
                </a:rPr>
                <a:t>The BAKS Brand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52867"/>
              <a:ext cx="10363204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465A93"/>
                  </a:solidFill>
                  <a:latin typeface="Cooper Hewitt Heavy"/>
                </a:rPr>
                <a:t>SEAL OF SUSTAINABILITY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301788"/>
              <a:ext cx="10363204" cy="1349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Presentations are communication tools that can be used as lectures, reports, and more.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836741">
            <a:off x="15521405" y="6450948"/>
            <a:ext cx="5533190" cy="654815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14441139" y="8237984"/>
            <a:ext cx="2638058" cy="361377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794227" y="2187629"/>
            <a:ext cx="5911743" cy="591174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65A93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79904">
            <a:off x="3680043" y="429497"/>
            <a:ext cx="991351" cy="12958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2994"/>
            <a:ext cx="12338758" cy="124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76"/>
              </a:lnSpc>
            </a:pPr>
            <a:r>
              <a:rPr lang="en-US" sz="6400" b="1" i="0" spc="128">
                <a:solidFill>
                  <a:srgbClr val="CCEBF3"/>
                </a:solidFill>
                <a:latin typeface="Cooper Hewitt"/>
              </a:rPr>
              <a:t>Customer Touch Points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7169601"/>
            <a:ext cx="4375858" cy="2088699"/>
            <a:chOff x="0" y="0"/>
            <a:chExt cx="5834477" cy="2784932"/>
          </a:xfrm>
        </p:grpSpPr>
        <p:sp>
          <p:nvSpPr>
            <p:cNvPr id="4" name="TextBox 4"/>
            <p:cNvSpPr txBox="1"/>
            <p:nvPr/>
          </p:nvSpPr>
          <p:spPr>
            <a:xfrm>
              <a:off x="0" y="-171450"/>
              <a:ext cx="58344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FACEBOOK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20360"/>
              <a:ext cx="5834477" cy="1864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5629" y="7169601"/>
            <a:ext cx="4375858" cy="2088699"/>
            <a:chOff x="0" y="0"/>
            <a:chExt cx="5834477" cy="2784932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50"/>
              <a:ext cx="58344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TWITTER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20360"/>
              <a:ext cx="5834477" cy="1864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62558" y="7169601"/>
            <a:ext cx="4375858" cy="2088699"/>
            <a:chOff x="0" y="0"/>
            <a:chExt cx="5834477" cy="278493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71450"/>
              <a:ext cx="58344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INSTAGRAM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20360"/>
              <a:ext cx="5834477" cy="1864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84802">
            <a:off x="15192761" y="-3274077"/>
            <a:ext cx="5533190" cy="654815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005538">
            <a:off x="15940271" y="-191641"/>
            <a:ext cx="2638058" cy="361377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59329" y="3886200"/>
            <a:ext cx="2514600" cy="2514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599541" y="3932767"/>
            <a:ext cx="2468033" cy="246803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193187" y="3886200"/>
            <a:ext cx="2514600" cy="251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100871">
            <a:off x="-2076804" y="-2569019"/>
            <a:ext cx="4907810" cy="58080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48444">
            <a:off x="-2460568" y="4075385"/>
            <a:ext cx="4921136" cy="6695423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0" y="1451880"/>
            <a:ext cx="7780510" cy="7383240"/>
            <a:chOff x="0" y="0"/>
            <a:chExt cx="2636520" cy="2501900"/>
          </a:xfrm>
        </p:grpSpPr>
        <p:sp>
          <p:nvSpPr>
            <p:cNvPr id="5" name="Freeform 5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4"/>
              <a:stretch>
                <a:fillRect l="3" t="-29070" r="15" b="-29069"/>
              </a:stretch>
            </a:blip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4392759" y="6498065"/>
            <a:ext cx="2638058" cy="361377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8854930" y="1386641"/>
            <a:ext cx="8404370" cy="7513719"/>
            <a:chOff x="0" y="0"/>
            <a:chExt cx="11205826" cy="10018292"/>
          </a:xfrm>
        </p:grpSpPr>
        <p:sp>
          <p:nvSpPr>
            <p:cNvPr id="8" name="TextBox 8"/>
            <p:cNvSpPr txBox="1"/>
            <p:nvPr/>
          </p:nvSpPr>
          <p:spPr>
            <a:xfrm>
              <a:off x="0" y="-238125"/>
              <a:ext cx="11205826" cy="3483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0" i="0" spc="24">
                  <a:solidFill>
                    <a:srgbClr val="465A93"/>
                  </a:solidFill>
                  <a:latin typeface="Cooper Hewitt Heavy"/>
                </a:rPr>
                <a:t>How do we evolve our strategy?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919773"/>
              <a:ext cx="101016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465A93"/>
                  </a:solidFill>
                  <a:latin typeface="Cooper Hewitt"/>
                </a:rPr>
                <a:t>MULTIPLE PLATFORMS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812768"/>
              <a:ext cx="101016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Presentations are communication tools.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152816"/>
              <a:ext cx="101016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465A93"/>
                  </a:solidFill>
                  <a:latin typeface="Cooper Hewitt"/>
                </a:rPr>
                <a:t>CLEARER MESSAGING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045811"/>
              <a:ext cx="101016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Presentations are communication tools.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435898"/>
              <a:ext cx="101016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465A93"/>
                  </a:solidFill>
                  <a:latin typeface="Cooper Hewitt"/>
                </a:rPr>
                <a:t>INDIVIDUALIZED APPROACH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328893"/>
              <a:ext cx="101016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Presentations are communication tools.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52475"/>
            <a:ext cx="11908134" cy="124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76"/>
              </a:lnSpc>
            </a:pPr>
            <a:r>
              <a:rPr lang="en-US" sz="6400" b="1" i="0" spc="128">
                <a:solidFill>
                  <a:srgbClr val="CCEBF3"/>
                </a:solidFill>
                <a:latin typeface="Cooper Hewitt"/>
              </a:rPr>
              <a:t>Multiple Platforms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 rot="507594">
            <a:off x="15579854" y="-2263055"/>
            <a:ext cx="6384454" cy="75555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058810" y="6652016"/>
            <a:ext cx="5835651" cy="47268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16094152" y="2198583"/>
            <a:ext cx="2638058" cy="36137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044809">
            <a:off x="14550978" y="850896"/>
            <a:ext cx="1015664" cy="132766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800" y="2876519"/>
            <a:ext cx="10662358" cy="1012710"/>
            <a:chOff x="0" y="0"/>
            <a:chExt cx="14216477" cy="1350279"/>
          </a:xfrm>
        </p:grpSpPr>
        <p:sp>
          <p:nvSpPr>
            <p:cNvPr id="8" name="TextBox 8"/>
            <p:cNvSpPr txBox="1"/>
            <p:nvPr/>
          </p:nvSpPr>
          <p:spPr>
            <a:xfrm>
              <a:off x="0" y="-104775"/>
              <a:ext cx="14216477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FACAC2"/>
                  </a:solidFill>
                  <a:latin typeface="Cooper Hewitt Heavy"/>
                </a:rPr>
                <a:t>IN-STORE EVENTS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04908"/>
              <a:ext cx="14216477" cy="645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8700" y="2876519"/>
            <a:ext cx="414396" cy="429426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828800" y="4641256"/>
            <a:ext cx="10662358" cy="1012710"/>
            <a:chOff x="0" y="0"/>
            <a:chExt cx="14216477" cy="135027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04775"/>
              <a:ext cx="14216477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FACAC2"/>
                  </a:solidFill>
                  <a:latin typeface="Cooper Hewitt Heavy"/>
                </a:rPr>
                <a:t>DIGITAL STORE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04908"/>
              <a:ext cx="14216477" cy="645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8700" y="4641256"/>
            <a:ext cx="414396" cy="429426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828800" y="6425407"/>
            <a:ext cx="10662358" cy="1012710"/>
            <a:chOff x="0" y="0"/>
            <a:chExt cx="14216477" cy="1350279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104775"/>
              <a:ext cx="14216477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FACAC2"/>
                  </a:solidFill>
                  <a:latin typeface="Cooper Hewitt Heavy"/>
                </a:rPr>
                <a:t>SOCIAL MEDIA PRESENCE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04908"/>
              <a:ext cx="14216477" cy="645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8700" y="6425407"/>
            <a:ext cx="414396" cy="429426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1828800" y="8321790"/>
            <a:ext cx="10662358" cy="1012710"/>
            <a:chOff x="0" y="0"/>
            <a:chExt cx="14216477" cy="1350279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104775"/>
              <a:ext cx="14216477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FACAC2"/>
                  </a:solidFill>
                  <a:latin typeface="Cooper Hewitt Heavy"/>
                </a:rPr>
                <a:t>SEAMLESS ONLINE/OFFLINE EXPERIENCE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04908"/>
              <a:ext cx="14216477" cy="645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8700" y="8321790"/>
            <a:ext cx="414396" cy="4294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6005538">
            <a:off x="16265124" y="2873632"/>
            <a:ext cx="2638058" cy="361377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2615680"/>
            <a:ext cx="7317765" cy="5055639"/>
            <a:chOff x="0" y="0"/>
            <a:chExt cx="9757020" cy="6740852"/>
          </a:xfrm>
        </p:grpSpPr>
        <p:sp>
          <p:nvSpPr>
            <p:cNvPr id="4" name="TextBox 4"/>
            <p:cNvSpPr txBox="1"/>
            <p:nvPr/>
          </p:nvSpPr>
          <p:spPr>
            <a:xfrm>
              <a:off x="0" y="-238125"/>
              <a:ext cx="9757020" cy="3483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0" i="0" spc="24" dirty="0" err="1">
                  <a:solidFill>
                    <a:srgbClr val="CCEBF3"/>
                  </a:solidFill>
                  <a:latin typeface="Cooper Hewitt Heavy"/>
                </a:rPr>
                <a:t>Paradigma</a:t>
              </a:r>
              <a:r>
                <a:rPr lang="en-US" sz="8000" b="0" i="0" spc="24" dirty="0">
                  <a:solidFill>
                    <a:srgbClr val="CCEBF3"/>
                  </a:solidFill>
                  <a:latin typeface="Cooper Hewitt Heavy"/>
                </a:rPr>
                <a:t> </a:t>
              </a:r>
              <a:r>
                <a:rPr lang="en-US" sz="8000" b="0" i="0" spc="24" dirty="0" err="1">
                  <a:solidFill>
                    <a:srgbClr val="CCEBF3"/>
                  </a:solidFill>
                  <a:latin typeface="Cooper Hewitt Heavy"/>
                </a:rPr>
                <a:t>pada</a:t>
              </a:r>
              <a:r>
                <a:rPr lang="en-US" sz="8000" b="0" i="0" spc="24" dirty="0">
                  <a:solidFill>
                    <a:srgbClr val="CCEBF3"/>
                  </a:solidFill>
                  <a:latin typeface="Cooper Hewitt Heavy"/>
                </a:rPr>
                <a:t> BFS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987451"/>
              <a:ext cx="9757020" cy="740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FACAC2"/>
                  </a:solidFill>
                  <a:latin typeface="Cooper Hewitt Heavy"/>
                </a:rPr>
                <a:t>A SLICE OF THE GROWING PIE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385409"/>
              <a:ext cx="9757020" cy="1355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044809">
            <a:off x="16461192" y="850896"/>
            <a:ext cx="1015664" cy="132766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665262">
            <a:off x="15319484" y="5991926"/>
            <a:ext cx="6384454" cy="75555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842800">
            <a:off x="374162" y="-4538302"/>
            <a:ext cx="16985757" cy="2010148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887680" y="6894861"/>
            <a:ext cx="5835651" cy="472687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486482">
            <a:off x="-575737" y="-315734"/>
            <a:ext cx="3742275" cy="512640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044809">
            <a:off x="15682617" y="4939237"/>
            <a:ext cx="877003" cy="114640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307512" y="3605768"/>
            <a:ext cx="7119058" cy="3289094"/>
            <a:chOff x="0" y="0"/>
            <a:chExt cx="9492077" cy="4385458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50"/>
              <a:ext cx="9492077" cy="22750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32"/>
                </a:lnSpc>
              </a:pPr>
              <a:r>
                <a:rPr lang="en-US" sz="10400" b="0" i="0" spc="145">
                  <a:solidFill>
                    <a:srgbClr val="CCEBF3"/>
                  </a:solidFill>
                  <a:latin typeface="Cooper Hewitt Heavy"/>
                </a:rPr>
                <a:t>1.66 Billion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32248"/>
              <a:ext cx="9492077" cy="1553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0" i="0" spc="359">
                  <a:solidFill>
                    <a:srgbClr val="CCEBF3"/>
                  </a:solidFill>
                  <a:latin typeface="Cooper Hewitt"/>
                </a:rPr>
                <a:t>PEOPLE PURCHASED GOODS ONLINE IN 2017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993990" y="1750995"/>
            <a:ext cx="7767628" cy="7371015"/>
            <a:chOff x="0" y="0"/>
            <a:chExt cx="2636520" cy="2501900"/>
          </a:xfrm>
        </p:grpSpPr>
        <p:sp>
          <p:nvSpPr>
            <p:cNvPr id="3" name="Freeform 3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2"/>
              <a:stretch>
                <a:fillRect l="3" t="-28922" r="15" b="-28921"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005538">
            <a:off x="10685031" y="143370"/>
            <a:ext cx="2638058" cy="361377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2007139"/>
            <a:ext cx="7317765" cy="6272722"/>
            <a:chOff x="0" y="0"/>
            <a:chExt cx="9757020" cy="8363630"/>
          </a:xfrm>
        </p:grpSpPr>
        <p:sp>
          <p:nvSpPr>
            <p:cNvPr id="6" name="TextBox 6"/>
            <p:cNvSpPr txBox="1"/>
            <p:nvPr/>
          </p:nvSpPr>
          <p:spPr>
            <a:xfrm>
              <a:off x="0" y="-238125"/>
              <a:ext cx="9757020" cy="5106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0" i="0" spc="24">
                  <a:solidFill>
                    <a:srgbClr val="CCEBF3"/>
                  </a:solidFill>
                  <a:latin typeface="Cooper Hewitt Heavy"/>
                </a:rPr>
                <a:t>The Role of Digital Advertising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610229"/>
              <a:ext cx="9757020" cy="740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FACAC2"/>
                  </a:solidFill>
                  <a:latin typeface="Cooper Hewitt Heavy"/>
                </a:rPr>
                <a:t>A SLICE OF THE GROWING PIE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008187"/>
              <a:ext cx="9757020" cy="1355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2044809">
            <a:off x="16461192" y="850896"/>
            <a:ext cx="1015664" cy="132766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665262">
            <a:off x="15319484" y="5991926"/>
            <a:ext cx="6384454" cy="75555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4077791">
            <a:off x="7394793" y="-2851889"/>
            <a:ext cx="16985757" cy="2010148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7652455" cy="3363172"/>
            <a:chOff x="0" y="0"/>
            <a:chExt cx="10203273" cy="4484229"/>
          </a:xfrm>
        </p:grpSpPr>
        <p:sp>
          <p:nvSpPr>
            <p:cNvPr id="4" name="TextBox 4"/>
            <p:cNvSpPr txBox="1"/>
            <p:nvPr/>
          </p:nvSpPr>
          <p:spPr>
            <a:xfrm>
              <a:off x="0" y="-238125"/>
              <a:ext cx="10203273" cy="3463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0" i="0" spc="24">
                  <a:solidFill>
                    <a:srgbClr val="465A93"/>
                  </a:solidFill>
                  <a:latin typeface="Cooper Hewitt Heavy"/>
                </a:rPr>
                <a:t>Digital Touchpoints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743325"/>
              <a:ext cx="9747358" cy="740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465A93"/>
                  </a:solidFill>
                  <a:latin typeface="Cooper Hewitt Heavy"/>
                </a:rPr>
                <a:t>MAXIMIZING ONLINE PRESENCE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607342" y="1690370"/>
            <a:ext cx="3651958" cy="54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b="0" i="0" spc="56">
                <a:solidFill>
                  <a:srgbClr val="FACAC2"/>
                </a:solidFill>
                <a:latin typeface="Cooper Hewitt"/>
              </a:rPr>
              <a:t>Chatbots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356486" y="623570"/>
            <a:ext cx="2457450" cy="24574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CEBF3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2867170" y="4845685"/>
            <a:ext cx="4490158" cy="54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b="0" i="0" spc="56">
                <a:solidFill>
                  <a:srgbClr val="FACAC2"/>
                </a:solidFill>
                <a:latin typeface="Cooper Hewitt"/>
              </a:rPr>
              <a:t>Dynamic Ads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527811" y="3952875"/>
            <a:ext cx="2457450" cy="245745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CEBF3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1585211" y="8117840"/>
            <a:ext cx="5214058" cy="54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b="0" i="0" spc="56">
                <a:solidFill>
                  <a:srgbClr val="FACAC2"/>
                </a:solidFill>
                <a:latin typeface="Cooper Hewitt"/>
              </a:rPr>
              <a:t>Online Purchasing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899036" y="7051040"/>
            <a:ext cx="2457450" cy="245745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CEBF3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609144" y="7198854"/>
            <a:ext cx="5275688" cy="427330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2975936" y="8050024"/>
            <a:ext cx="2638058" cy="361377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044809">
            <a:off x="284762" y="5314055"/>
            <a:ext cx="1015664" cy="132766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481293" y="7791048"/>
            <a:ext cx="1325415" cy="1325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69518" y="4381246"/>
            <a:ext cx="9948965" cy="124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6"/>
              </a:lnSpc>
            </a:pPr>
            <a:r>
              <a:rPr lang="en-US" sz="6400" b="1" i="0" spc="128">
                <a:solidFill>
                  <a:srgbClr val="465A93"/>
                </a:solidFill>
                <a:latin typeface="Cooper Hewitt"/>
              </a:rPr>
              <a:t>Customer Feedback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75443">
            <a:off x="-3859121" y="-3596269"/>
            <a:ext cx="6798704" cy="92499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44580" y="7551679"/>
            <a:ext cx="6906652" cy="559438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79904">
            <a:off x="533025" y="6514286"/>
            <a:ext cx="991351" cy="129588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15940271" y="6228751"/>
            <a:ext cx="2638058" cy="36137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6005538">
            <a:off x="2033771" y="-778189"/>
            <a:ext cx="2638058" cy="36137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068303" y="1204075"/>
            <a:ext cx="4151394" cy="3939425"/>
            <a:chOff x="0" y="0"/>
            <a:chExt cx="2636520" cy="2501900"/>
          </a:xfrm>
        </p:grpSpPr>
        <p:sp>
          <p:nvSpPr>
            <p:cNvPr id="3" name="Freeform 3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2"/>
              <a:stretch>
                <a:fillRect l="-45109" t="-19" r="-52657" b="-3883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079521" y="6338742"/>
            <a:ext cx="10128958" cy="2614758"/>
            <a:chOff x="0" y="0"/>
            <a:chExt cx="13505277" cy="3486344"/>
          </a:xfrm>
        </p:grpSpPr>
        <p:sp>
          <p:nvSpPr>
            <p:cNvPr id="5" name="TextBox 5"/>
            <p:cNvSpPr txBox="1"/>
            <p:nvPr/>
          </p:nvSpPr>
          <p:spPr>
            <a:xfrm>
              <a:off x="0" y="-171450"/>
              <a:ext cx="135052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1" i="0" spc="359">
                  <a:solidFill>
                    <a:srgbClr val="CCEBF3"/>
                  </a:solidFill>
                  <a:latin typeface="Cooper Hewitt"/>
                </a:rPr>
                <a:t>KEILA NORITA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67450"/>
              <a:ext cx="135052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b="0" i="0" spc="56">
                  <a:solidFill>
                    <a:srgbClr val="FACAC2"/>
                  </a:solidFill>
                  <a:latin typeface="Cooper Hewitt"/>
                </a:rPr>
                <a:t>New Mother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31372"/>
              <a:ext cx="135052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be used as lectures, reports, and more.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865107">
            <a:off x="15702498" y="-2317162"/>
            <a:ext cx="5446975" cy="741085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-860991" y="3726283"/>
            <a:ext cx="3189123" cy="436866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79904">
            <a:off x="14517604" y="740322"/>
            <a:ext cx="991351" cy="129588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387609">
            <a:off x="-1562414" y="7422135"/>
            <a:ext cx="4533741" cy="367233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9772821">
            <a:off x="16860225" y="2576567"/>
            <a:ext cx="3131523" cy="4289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068303" y="1204075"/>
            <a:ext cx="4151394" cy="3939425"/>
            <a:chOff x="0" y="0"/>
            <a:chExt cx="2636520" cy="2501900"/>
          </a:xfrm>
        </p:grpSpPr>
        <p:sp>
          <p:nvSpPr>
            <p:cNvPr id="3" name="Freeform 3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2"/>
              <a:stretch>
                <a:fillRect l="-21114" t="-19" r="-21102" b="-1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079521" y="6338742"/>
            <a:ext cx="10128958" cy="2614758"/>
            <a:chOff x="0" y="0"/>
            <a:chExt cx="13505277" cy="3486343"/>
          </a:xfrm>
        </p:grpSpPr>
        <p:sp>
          <p:nvSpPr>
            <p:cNvPr id="5" name="TextBox 5"/>
            <p:cNvSpPr txBox="1"/>
            <p:nvPr/>
          </p:nvSpPr>
          <p:spPr>
            <a:xfrm>
              <a:off x="0" y="-171450"/>
              <a:ext cx="135052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1" i="0" spc="359">
                  <a:solidFill>
                    <a:srgbClr val="CCEBF3"/>
                  </a:solidFill>
                  <a:latin typeface="Cooper Hewitt"/>
                </a:rPr>
                <a:t>MORRIE HOLLMAN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67450"/>
              <a:ext cx="135052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b="0" i="0" spc="56">
                  <a:solidFill>
                    <a:srgbClr val="FACAC2"/>
                  </a:solidFill>
                  <a:latin typeface="Cooper Hewitt"/>
                </a:rPr>
                <a:t>Husband and Father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31372"/>
              <a:ext cx="135052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ea typeface="Cooper Hewitt"/>
                </a:rPr>
                <a:t>﻿be used as lectures, reports, and more.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31999"/>
          </a:blip>
          <a:srcRect/>
          <a:stretch>
            <a:fillRect/>
          </a:stretch>
        </p:blipFill>
        <p:spPr>
          <a:xfrm rot="1971609">
            <a:off x="16439742" y="3950953"/>
            <a:ext cx="5446975" cy="741085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2275579">
            <a:off x="-3132729" y="-614661"/>
            <a:ext cx="6384454" cy="755556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-778399" y="5737087"/>
            <a:ext cx="2182864" cy="299022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611508">
            <a:off x="2322639" y="1231216"/>
            <a:ext cx="1027303" cy="134288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9772821">
            <a:off x="16265788" y="2268531"/>
            <a:ext cx="3131523" cy="4289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068303" y="1204075"/>
            <a:ext cx="4151394" cy="3939425"/>
            <a:chOff x="0" y="0"/>
            <a:chExt cx="2636520" cy="2501900"/>
          </a:xfrm>
        </p:grpSpPr>
        <p:sp>
          <p:nvSpPr>
            <p:cNvPr id="3" name="Freeform 3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2"/>
              <a:stretch>
                <a:fillRect l="-36236" t="-20948" r="-37619" b="-1645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079521" y="6338742"/>
            <a:ext cx="10128958" cy="2614758"/>
            <a:chOff x="0" y="0"/>
            <a:chExt cx="13505277" cy="3486343"/>
          </a:xfrm>
        </p:grpSpPr>
        <p:sp>
          <p:nvSpPr>
            <p:cNvPr id="5" name="TextBox 5"/>
            <p:cNvSpPr txBox="1"/>
            <p:nvPr/>
          </p:nvSpPr>
          <p:spPr>
            <a:xfrm>
              <a:off x="0" y="-171450"/>
              <a:ext cx="135052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1" i="0" spc="359">
                  <a:solidFill>
                    <a:srgbClr val="CCEBF3"/>
                  </a:solidFill>
                  <a:latin typeface="Cooper Hewitt"/>
                </a:rPr>
                <a:t>SERENITY UNGSON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67450"/>
              <a:ext cx="135052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b="0" i="0" spc="56">
                  <a:solidFill>
                    <a:srgbClr val="FACAC2"/>
                  </a:solidFill>
                  <a:latin typeface="Cooper Hewitt"/>
                </a:rPr>
                <a:t>Mother of 3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31372"/>
              <a:ext cx="135052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ea typeface="Cooper Hewitt"/>
                </a:rPr>
                <a:t>﻿be used as lectures, reports, and more.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172961">
            <a:off x="15475164" y="-1266720"/>
            <a:ext cx="6384454" cy="755556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56000"/>
          </a:blip>
          <a:srcRect/>
          <a:stretch>
            <a:fillRect/>
          </a:stretch>
        </p:blipFill>
        <p:spPr>
          <a:xfrm rot="5839175">
            <a:off x="-990914" y="7422135"/>
            <a:ext cx="4533741" cy="367233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-730881" y="4575802"/>
            <a:ext cx="2906259" cy="398117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611508">
            <a:off x="15473104" y="3691774"/>
            <a:ext cx="1027303" cy="134288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9772821">
            <a:off x="14816913" y="-581256"/>
            <a:ext cx="2350535" cy="32199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52475"/>
            <a:ext cx="11957758" cy="124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76"/>
              </a:lnSpc>
            </a:pPr>
            <a:r>
              <a:rPr lang="en-US" sz="6400" b="1" i="0" spc="128">
                <a:solidFill>
                  <a:srgbClr val="465A93"/>
                </a:solidFill>
                <a:latin typeface="Cooper Hewitt"/>
              </a:rPr>
              <a:t>Clearer Messaging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4042582"/>
            <a:ext cx="6661858" cy="1667338"/>
            <a:chOff x="0" y="0"/>
            <a:chExt cx="8882477" cy="2223117"/>
          </a:xfrm>
        </p:grpSpPr>
        <p:sp>
          <p:nvSpPr>
            <p:cNvPr id="4" name="TextBox 4"/>
            <p:cNvSpPr txBox="1"/>
            <p:nvPr/>
          </p:nvSpPr>
          <p:spPr>
            <a:xfrm>
              <a:off x="0" y="-171450"/>
              <a:ext cx="88824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465A93"/>
                  </a:solidFill>
                  <a:latin typeface="Cooper Hewitt"/>
                </a:rPr>
                <a:t>CONSISTENCY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68145"/>
              <a:ext cx="88824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465A93"/>
                  </a:solidFill>
                  <a:latin typeface="Cooper Hewitt"/>
                </a:rPr>
                <a:t>Presentations are communication tools that can be used as lectures, reports, and more.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711360"/>
            <a:ext cx="6661858" cy="1667338"/>
            <a:chOff x="0" y="0"/>
            <a:chExt cx="8882477" cy="2223117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50"/>
              <a:ext cx="88824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465A93"/>
                  </a:solidFill>
                  <a:latin typeface="Cooper Hewitt"/>
                </a:rPr>
                <a:t>EMPATHY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68145"/>
              <a:ext cx="88824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465A93"/>
                  </a:solidFill>
                  <a:latin typeface="Cooper Hewitt"/>
                </a:rPr>
                <a:t>Presentations are communication tools that can be used as lectures, reports, and more.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686800" y="4042582"/>
            <a:ext cx="6661858" cy="1667338"/>
            <a:chOff x="0" y="0"/>
            <a:chExt cx="8882477" cy="222311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71450"/>
              <a:ext cx="88824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465A93"/>
                  </a:solidFill>
                  <a:latin typeface="Cooper Hewitt"/>
                </a:rPr>
                <a:t>FOCUS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68145"/>
              <a:ext cx="88824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465A93"/>
                  </a:solidFill>
                  <a:latin typeface="Cooper Hewitt"/>
                </a:rPr>
                <a:t>Presentations are communication tools that can be used as lectures, reports, and more.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686800" y="7711360"/>
            <a:ext cx="6661858" cy="1667338"/>
            <a:chOff x="0" y="0"/>
            <a:chExt cx="8882477" cy="222311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71450"/>
              <a:ext cx="88824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465A93"/>
                  </a:solidFill>
                  <a:latin typeface="Cooper Hewitt"/>
                </a:rPr>
                <a:t>SERVICE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68145"/>
              <a:ext cx="88824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465A93"/>
                  </a:solidFill>
                  <a:latin typeface="Cooper Hewitt"/>
                </a:rPr>
                <a:t>Presentations are communication tools that can be used as lectures, reports, and more.</a:t>
              </a: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172961">
            <a:off x="16181720" y="-655444"/>
            <a:ext cx="4212559" cy="498527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005538">
            <a:off x="16230352" y="415867"/>
            <a:ext cx="2906259" cy="398117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611508">
            <a:off x="17224672" y="5038480"/>
            <a:ext cx="1027303" cy="1342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374498">
            <a:off x="-1358854" y="5203349"/>
            <a:ext cx="4876167" cy="6634241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24603" y="632575"/>
            <a:ext cx="4151394" cy="3939425"/>
            <a:chOff x="0" y="0"/>
            <a:chExt cx="2636520" cy="2501900"/>
          </a:xfrm>
        </p:grpSpPr>
        <p:sp>
          <p:nvSpPr>
            <p:cNvPr id="4" name="Freeform 4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3"/>
              <a:stretch>
                <a:fillRect l="-21248" t="-19" r="-21236" b="-18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715586" y="1459320"/>
            <a:ext cx="3545276" cy="3364255"/>
            <a:chOff x="0" y="0"/>
            <a:chExt cx="2636520" cy="2501900"/>
          </a:xfrm>
        </p:grpSpPr>
        <p:sp>
          <p:nvSpPr>
            <p:cNvPr id="6" name="Freeform 6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4"/>
              <a:stretch>
                <a:fillRect l="3" t="-50194" r="15" b="-7945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868796" y="4515931"/>
            <a:ext cx="5316369" cy="5044917"/>
            <a:chOff x="0" y="0"/>
            <a:chExt cx="2636520" cy="2501900"/>
          </a:xfrm>
        </p:grpSpPr>
        <p:sp>
          <p:nvSpPr>
            <p:cNvPr id="8" name="Freeform 8"/>
            <p:cNvSpPr/>
            <p:nvPr/>
          </p:nvSpPr>
          <p:spPr>
            <a:xfrm>
              <a:off x="-11430" y="-7620"/>
              <a:ext cx="2694940" cy="2532380"/>
            </a:xfrm>
            <a:custGeom>
              <a:avLst/>
              <a:gdLst/>
              <a:ahLst/>
              <a:cxnLst/>
              <a:rect l="l" t="t" r="r" b="b"/>
              <a:pathLst>
                <a:path w="2694940" h="2532380">
                  <a:moveTo>
                    <a:pt x="2463800" y="756920"/>
                  </a:moveTo>
                  <a:cubicBezTo>
                    <a:pt x="2354580" y="509270"/>
                    <a:pt x="2200910" y="260350"/>
                    <a:pt x="1951990" y="132080"/>
                  </a:cubicBezTo>
                  <a:cubicBezTo>
                    <a:pt x="1929130" y="120650"/>
                    <a:pt x="1905000" y="109220"/>
                    <a:pt x="1880870" y="100330"/>
                  </a:cubicBezTo>
                  <a:cubicBezTo>
                    <a:pt x="1762760" y="48260"/>
                    <a:pt x="1638300" y="20320"/>
                    <a:pt x="1510030" y="15240"/>
                  </a:cubicBezTo>
                  <a:cubicBezTo>
                    <a:pt x="1492250" y="12700"/>
                    <a:pt x="1473200" y="10160"/>
                    <a:pt x="1454150" y="8890"/>
                  </a:cubicBezTo>
                  <a:cubicBezTo>
                    <a:pt x="1332230" y="0"/>
                    <a:pt x="1221740" y="25400"/>
                    <a:pt x="1120140" y="72390"/>
                  </a:cubicBezTo>
                  <a:cubicBezTo>
                    <a:pt x="934720" y="129540"/>
                    <a:pt x="754380" y="220980"/>
                    <a:pt x="601980" y="334010"/>
                  </a:cubicBezTo>
                  <a:cubicBezTo>
                    <a:pt x="402590" y="483870"/>
                    <a:pt x="237490" y="676910"/>
                    <a:pt x="138430" y="908050"/>
                  </a:cubicBezTo>
                  <a:cubicBezTo>
                    <a:pt x="80010" y="1043940"/>
                    <a:pt x="46990" y="1186180"/>
                    <a:pt x="29210" y="1333500"/>
                  </a:cubicBezTo>
                  <a:cubicBezTo>
                    <a:pt x="10160" y="1485900"/>
                    <a:pt x="0" y="1645920"/>
                    <a:pt x="33020" y="1795780"/>
                  </a:cubicBezTo>
                  <a:cubicBezTo>
                    <a:pt x="91440" y="2057400"/>
                    <a:pt x="307340" y="2265680"/>
                    <a:pt x="542290" y="2378710"/>
                  </a:cubicBezTo>
                  <a:cubicBezTo>
                    <a:pt x="788670" y="2496820"/>
                    <a:pt x="1064260" y="2532380"/>
                    <a:pt x="1333500" y="2496820"/>
                  </a:cubicBezTo>
                  <a:cubicBezTo>
                    <a:pt x="1619250" y="2458720"/>
                    <a:pt x="1891030" y="2345690"/>
                    <a:pt x="2134870" y="2193290"/>
                  </a:cubicBezTo>
                  <a:cubicBezTo>
                    <a:pt x="2354580" y="2056130"/>
                    <a:pt x="2566670" y="1870710"/>
                    <a:pt x="2627630" y="1607820"/>
                  </a:cubicBezTo>
                  <a:cubicBezTo>
                    <a:pt x="2694940" y="1314450"/>
                    <a:pt x="2579370" y="1021080"/>
                    <a:pt x="2463800" y="756920"/>
                  </a:cubicBezTo>
                  <a:close/>
                </a:path>
              </a:pathLst>
            </a:custGeom>
            <a:blipFill>
              <a:blip r:embed="rId5"/>
              <a:stretch>
                <a:fillRect l="-21248" t="-19" r="-21236" b="-18"/>
              </a:stretch>
            </a:blip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6005538">
            <a:off x="-138910" y="4500112"/>
            <a:ext cx="2335221" cy="319893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10611508">
            <a:off x="4652258" y="659716"/>
            <a:ext cx="1027303" cy="134288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826042" y="6099579"/>
            <a:ext cx="5595058" cy="2216454"/>
            <a:chOff x="0" y="0"/>
            <a:chExt cx="7460077" cy="295527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04775"/>
              <a:ext cx="7460077" cy="142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200" b="1" i="0" spc="214">
                  <a:solidFill>
                    <a:srgbClr val="FACAC2"/>
                  </a:solidFill>
                  <a:latin typeface="Cooper Hewitt Heavy"/>
                </a:rPr>
                <a:t>INDIVIDUALIZED APPROACH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605474"/>
              <a:ext cx="7460077" cy="1349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10512631">
            <a:off x="15686420" y="-1463939"/>
            <a:ext cx="4212559" cy="49852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512631">
            <a:off x="-495709" y="-667575"/>
            <a:ext cx="10385014" cy="122899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5520" y="7109036"/>
            <a:ext cx="4878456" cy="395154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224793" y="3487854"/>
            <a:ext cx="5595058" cy="3311292"/>
            <a:chOff x="0" y="0"/>
            <a:chExt cx="7460077" cy="4415055"/>
          </a:xfrm>
        </p:grpSpPr>
        <p:sp>
          <p:nvSpPr>
            <p:cNvPr id="5" name="TextBox 5"/>
            <p:cNvSpPr txBox="1"/>
            <p:nvPr/>
          </p:nvSpPr>
          <p:spPr>
            <a:xfrm>
              <a:off x="0" y="-276225"/>
              <a:ext cx="7460077" cy="30201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576"/>
                </a:lnSpc>
              </a:pPr>
              <a:r>
                <a:rPr lang="en-US" sz="6400" b="1" i="0" spc="128">
                  <a:solidFill>
                    <a:srgbClr val="465A93"/>
                  </a:solidFill>
                  <a:latin typeface="Cooper Hewitt"/>
                </a:rPr>
                <a:t>The BAKS Experience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065257"/>
              <a:ext cx="7460077" cy="1349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5704562" y="-286600"/>
            <a:ext cx="2335221" cy="319893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611508">
            <a:off x="9578240" y="8749346"/>
            <a:ext cx="778700" cy="101790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873711" y="3381375"/>
            <a:ext cx="2838450" cy="2838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>
            <a:fillRect/>
          </a:stretch>
        </p:blipFill>
        <p:spPr>
          <a:xfrm rot="916561">
            <a:off x="15550805" y="6919279"/>
            <a:ext cx="4035450" cy="549040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32352" y="1681158"/>
            <a:ext cx="10601872" cy="590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Set all nodes to "not visited";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q = new Queue();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q.enqueue</a:t>
            </a:r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(initial node);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while ( q ≠ empty ) do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x = </a:t>
            </a:r>
            <a:r>
              <a:rPr lang="en-US" sz="2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q.dequeue</a:t>
            </a:r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if ( x has not been visited )</a:t>
            </a:r>
          </a:p>
          <a:p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{</a:t>
            </a:r>
          </a:p>
          <a:p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visited[x] = true;         // Visit node x !</a:t>
            </a:r>
          </a:p>
          <a:p>
            <a:endParaRPr lang="en-US" sz="2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2774950" indent="-2774950"/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for ( every edge (x, y)  /* we are using all edges ! */ )    </a:t>
            </a:r>
          </a:p>
          <a:p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if ( y has not been visited )   </a:t>
            </a:r>
          </a:p>
          <a:p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       </a:t>
            </a:r>
            <a:r>
              <a:rPr lang="en-US" sz="2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q.enqueue</a:t>
            </a:r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(y);       // Use the edge (</a:t>
            </a:r>
            <a:r>
              <a:rPr lang="en-US" sz="2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x,y</a:t>
            </a:r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 !!!</a:t>
            </a:r>
          </a:p>
          <a:p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}</a:t>
            </a:r>
          </a:p>
          <a:p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}</a:t>
            </a:r>
            <a:endParaRPr lang="en-US" sz="2400" b="0" i="0" spc="56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798873">
            <a:off x="-8250882" y="1446055"/>
            <a:ext cx="14196124" cy="168001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91000" y="11544300"/>
            <a:ext cx="11178591" cy="780212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52571" y="-778189"/>
            <a:ext cx="2638058" cy="361377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72667" y="3705613"/>
            <a:ext cx="5917130" cy="61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0"/>
              </a:lnSpc>
            </a:pPr>
            <a:r>
              <a:rPr lang="en-US" sz="3384" b="1" i="0" spc="226">
                <a:solidFill>
                  <a:srgbClr val="465A93"/>
                </a:solidFill>
                <a:latin typeface="Cooper Hewitt Heavy"/>
              </a:rPr>
              <a:t>PSEUDOCODE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3105" y="4343720"/>
            <a:ext cx="5917130" cy="584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5"/>
              </a:lnSpc>
            </a:pPr>
            <a:r>
              <a:rPr lang="en-US" sz="2961" b="0" i="0" spc="59">
                <a:solidFill>
                  <a:srgbClr val="465A93"/>
                </a:solidFill>
                <a:latin typeface="Cooper Hewitt"/>
              </a:rPr>
              <a:t>Breadth First Search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7079904">
            <a:off x="13598343" y="8610358"/>
            <a:ext cx="991351" cy="12958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5372" y="1085850"/>
            <a:ext cx="15577255" cy="2016469"/>
            <a:chOff x="0" y="0"/>
            <a:chExt cx="20769673" cy="2688625"/>
          </a:xfrm>
        </p:grpSpPr>
        <p:sp>
          <p:nvSpPr>
            <p:cNvPr id="3" name="TextBox 3"/>
            <p:cNvSpPr txBox="1"/>
            <p:nvPr/>
          </p:nvSpPr>
          <p:spPr>
            <a:xfrm>
              <a:off x="0" y="-200025"/>
              <a:ext cx="20769673" cy="1660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 i="0" spc="21">
                  <a:solidFill>
                    <a:srgbClr val="CCEBF3"/>
                  </a:solidFill>
                  <a:latin typeface="Cooper Hewitt Heavy"/>
                </a:rPr>
                <a:t>Advertising Strategy Roll-out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378198" y="1937843"/>
              <a:ext cx="14013277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00"/>
                </a:lnSpc>
              </a:pPr>
              <a:r>
                <a:rPr lang="en-US" sz="3200" b="1" i="0" spc="380">
                  <a:solidFill>
                    <a:srgbClr val="CCEBF3"/>
                  </a:solidFill>
                  <a:latin typeface="Cooper Hewitt Heavy"/>
                </a:rPr>
                <a:t>TIMELINE AND MILESTONES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3639796">
            <a:off x="-366158" y="6970486"/>
            <a:ext cx="4455116" cy="606138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422117">
            <a:off x="-660934" y="6772392"/>
            <a:ext cx="2335221" cy="31989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43000"/>
          </a:blip>
          <a:srcRect/>
          <a:stretch>
            <a:fillRect/>
          </a:stretch>
        </p:blipFill>
        <p:spPr>
          <a:xfrm rot="7143644">
            <a:off x="9622302" y="7439545"/>
            <a:ext cx="6516638" cy="771199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820072" y="7279960"/>
            <a:ext cx="4878456" cy="3951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005538">
            <a:off x="7976390" y="8687534"/>
            <a:ext cx="2335221" cy="3198933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3086100" y="4197831"/>
            <a:ext cx="12115800" cy="76200"/>
          </a:xfrm>
          <a:prstGeom prst="rect">
            <a:avLst/>
          </a:prstGeom>
          <a:solidFill>
            <a:srgbClr val="CCEBF3"/>
          </a:solidFill>
        </p:spPr>
      </p:sp>
      <p:grpSp>
        <p:nvGrpSpPr>
          <p:cNvPr id="11" name="Group 11"/>
          <p:cNvGrpSpPr/>
          <p:nvPr/>
        </p:nvGrpSpPr>
        <p:grpSpPr>
          <a:xfrm>
            <a:off x="8820150" y="3912081"/>
            <a:ext cx="647700" cy="64770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ACAC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3468350" y="3873981"/>
            <a:ext cx="647700" cy="64770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ACAC2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4131029" y="3950181"/>
            <a:ext cx="647700" cy="647700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ACAC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2286000" y="5109474"/>
            <a:ext cx="4337758" cy="1464956"/>
            <a:chOff x="0" y="0"/>
            <a:chExt cx="5783677" cy="1953275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171450"/>
              <a:ext cx="57836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1" i="0" spc="359">
                  <a:solidFill>
                    <a:srgbClr val="CCEBF3"/>
                  </a:solidFill>
                  <a:latin typeface="Cooper Hewitt"/>
                </a:rPr>
                <a:t>1ST QUARTER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698304"/>
              <a:ext cx="57836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975121" y="5109474"/>
            <a:ext cx="4337758" cy="1464956"/>
            <a:chOff x="0" y="0"/>
            <a:chExt cx="5783677" cy="1953275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171450"/>
              <a:ext cx="57836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1" i="0" spc="359">
                  <a:solidFill>
                    <a:srgbClr val="CCEBF3"/>
                  </a:solidFill>
                  <a:latin typeface="Cooper Hewitt"/>
                </a:rPr>
                <a:t>2ND QUARTER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98304"/>
              <a:ext cx="57836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623321" y="5109474"/>
            <a:ext cx="4337758" cy="1464956"/>
            <a:chOff x="0" y="0"/>
            <a:chExt cx="5783677" cy="1953275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171450"/>
              <a:ext cx="57836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en-US" sz="3000" b="1" i="0" spc="359">
                  <a:solidFill>
                    <a:srgbClr val="CCEBF3"/>
                  </a:solidFill>
                  <a:latin typeface="Cooper Hewitt"/>
                </a:rPr>
                <a:t>3RD QUARTER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698304"/>
              <a:ext cx="57836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32021"/>
            <a:ext cx="6166558" cy="124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76"/>
              </a:lnSpc>
            </a:pPr>
            <a:r>
              <a:rPr lang="en-US" sz="6400" b="1" i="0" spc="128">
                <a:solidFill>
                  <a:srgbClr val="CCEBF3"/>
                </a:solidFill>
                <a:latin typeface="Cooper Hewitt"/>
              </a:rPr>
              <a:t>Key Targets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664242" y="1399285"/>
            <a:ext cx="5595058" cy="1562036"/>
            <a:chOff x="0" y="0"/>
            <a:chExt cx="7460077" cy="2082715"/>
          </a:xfrm>
        </p:grpSpPr>
        <p:sp>
          <p:nvSpPr>
            <p:cNvPr id="4" name="TextBox 4"/>
            <p:cNvSpPr txBox="1"/>
            <p:nvPr/>
          </p:nvSpPr>
          <p:spPr>
            <a:xfrm>
              <a:off x="0" y="-171450"/>
              <a:ext cx="74600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REALIGN STRATEGY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27744"/>
              <a:ext cx="74600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664242" y="4050376"/>
            <a:ext cx="5595058" cy="2143062"/>
            <a:chOff x="0" y="0"/>
            <a:chExt cx="7460077" cy="2857415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50"/>
              <a:ext cx="7460077" cy="1553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ENSURE ONLINE/OFFLINE COHESIVENESS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02444"/>
              <a:ext cx="74600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664242" y="7035166"/>
            <a:ext cx="5595058" cy="2143062"/>
            <a:chOff x="0" y="0"/>
            <a:chExt cx="7460077" cy="285741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71450"/>
              <a:ext cx="7460077" cy="1553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BUILD A COLLABORATIVE ENVIRONMENT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602444"/>
              <a:ext cx="7460077" cy="1254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 b="0" i="0">
                  <a:solidFill>
                    <a:srgbClr val="CCEBF3"/>
                  </a:solidFill>
                  <a:latin typeface="Cooper Hewitt"/>
                </a:rPr>
                <a:t>Presentations are communication tools that can be used as lectures.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221154" y="7269015"/>
            <a:ext cx="5390336" cy="436617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957401">
            <a:off x="3301466" y="7658834"/>
            <a:ext cx="2335221" cy="319893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611508">
            <a:off x="445900" y="5147784"/>
            <a:ext cx="979493" cy="1280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488148">
            <a:off x="-7598911" y="-3754145"/>
            <a:ext cx="14067632" cy="166480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942429">
            <a:off x="-2038183" y="5503661"/>
            <a:ext cx="4455116" cy="606138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957401">
            <a:off x="34272" y="4853841"/>
            <a:ext cx="2335221" cy="31989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1000"/>
          </a:blip>
          <a:srcRect/>
          <a:stretch>
            <a:fillRect/>
          </a:stretch>
        </p:blipFill>
        <p:spPr>
          <a:xfrm rot="2020431">
            <a:off x="-771997" y="-2050926"/>
            <a:ext cx="3452792" cy="469767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5957401">
            <a:off x="16091690" y="7674844"/>
            <a:ext cx="2335221" cy="3198933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9187745" y="1885454"/>
            <a:ext cx="8071555" cy="6516093"/>
            <a:chOff x="0" y="0"/>
            <a:chExt cx="10762073" cy="8688124"/>
          </a:xfrm>
        </p:grpSpPr>
        <p:sp>
          <p:nvSpPr>
            <p:cNvPr id="8" name="TextBox 8"/>
            <p:cNvSpPr txBox="1"/>
            <p:nvPr/>
          </p:nvSpPr>
          <p:spPr>
            <a:xfrm>
              <a:off x="0" y="-238125"/>
              <a:ext cx="10762073" cy="185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b="0" i="0" spc="24">
                  <a:solidFill>
                    <a:srgbClr val="465A93"/>
                  </a:solidFill>
                  <a:latin typeface="Cooper Hewitt Heavy"/>
                </a:rPr>
                <a:t>Meet the Team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439530"/>
              <a:ext cx="91872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465A93"/>
                  </a:solidFill>
                  <a:latin typeface="Cooper Hewitt"/>
                </a:rPr>
                <a:t>SASHA YUSINTA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249509"/>
              <a:ext cx="91872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Chief Marketing Officer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76330"/>
              <a:ext cx="91872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465A93"/>
                  </a:solidFill>
                  <a:latin typeface="Cooper Hewitt"/>
                </a:rPr>
                <a:t>BLAIR COSINGTON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586309"/>
              <a:ext cx="91872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Head of Branding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188747"/>
              <a:ext cx="91872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90"/>
                </a:lnSpc>
              </a:pPr>
              <a:r>
                <a:rPr lang="en-US" sz="3000" b="1" i="0" spc="359">
                  <a:solidFill>
                    <a:srgbClr val="465A93"/>
                  </a:solidFill>
                  <a:latin typeface="Cooper Hewitt"/>
                </a:rPr>
                <a:t>BIANKA OLLIMAN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998726"/>
              <a:ext cx="91872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b="0" i="0" spc="56">
                  <a:solidFill>
                    <a:srgbClr val="465A93"/>
                  </a:solidFill>
                  <a:latin typeface="Cooper Hewitt"/>
                </a:rPr>
                <a:t>Head of Design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65A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92345" y="1126708"/>
            <a:ext cx="9366955" cy="8033585"/>
            <a:chOff x="0" y="0"/>
            <a:chExt cx="12489273" cy="10711446"/>
          </a:xfrm>
        </p:grpSpPr>
        <p:sp>
          <p:nvSpPr>
            <p:cNvPr id="3" name="TextBox 3"/>
            <p:cNvSpPr txBox="1"/>
            <p:nvPr/>
          </p:nvSpPr>
          <p:spPr>
            <a:xfrm>
              <a:off x="0" y="-238125"/>
              <a:ext cx="12489273" cy="185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9600"/>
                </a:lnSpc>
              </a:pPr>
              <a:r>
                <a:rPr lang="en-US" sz="8000" b="0" i="0" spc="24">
                  <a:solidFill>
                    <a:srgbClr val="FACAC2"/>
                  </a:solidFill>
                  <a:latin typeface="Cooper Hewitt Heavy"/>
                </a:rPr>
                <a:t>Talk to us!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69996" y="1849667"/>
              <a:ext cx="11219277" cy="750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000"/>
                </a:lnSpc>
              </a:pPr>
              <a:r>
                <a:rPr lang="en-US" sz="3200" b="1" i="0" spc="214">
                  <a:solidFill>
                    <a:srgbClr val="CCEBF3"/>
                  </a:solidFill>
                  <a:latin typeface="Cooper Hewitt Heavy"/>
                </a:rPr>
                <a:t>CONTACT INFORMATION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69996" y="5319484"/>
              <a:ext cx="112192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123 Anywhere St., Any City, State, Country 12345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69996" y="4255505"/>
              <a:ext cx="112192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MAIN OFFICE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69996" y="7707084"/>
              <a:ext cx="112192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123 456 7890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69996" y="6643105"/>
              <a:ext cx="112192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PHONE NUMBER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69996" y="10022048"/>
              <a:ext cx="11219277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19"/>
                </a:lnSpc>
              </a:pPr>
              <a:r>
                <a:rPr lang="en-US" sz="2800" b="0" i="0" spc="56">
                  <a:solidFill>
                    <a:srgbClr val="CCEBF3"/>
                  </a:solidFill>
                  <a:latin typeface="Cooper Hewitt"/>
                </a:rPr>
                <a:t>hello@reallygreatsite.com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69996" y="8958069"/>
              <a:ext cx="11219277" cy="7785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90"/>
                </a:lnSpc>
              </a:pPr>
              <a:r>
                <a:rPr lang="en-US" sz="3000" b="1" i="0" spc="359">
                  <a:solidFill>
                    <a:srgbClr val="FACAC2"/>
                  </a:solidFill>
                  <a:latin typeface="Cooper Hewitt"/>
                </a:rPr>
                <a:t>EMAIL ADDRESS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alphaModFix amt="18000"/>
          </a:blip>
          <a:srcRect/>
          <a:stretch>
            <a:fillRect/>
          </a:stretch>
        </p:blipFill>
        <p:spPr>
          <a:xfrm rot="308923">
            <a:off x="-2123870" y="2289567"/>
            <a:ext cx="3921380" cy="533521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184100" y="6033505"/>
            <a:ext cx="6425599" cy="520473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957401">
            <a:off x="3073889" y="7446744"/>
            <a:ext cx="2335221" cy="319893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5888202">
            <a:off x="-1303423" y="-904217"/>
            <a:ext cx="3266629" cy="386583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611508">
            <a:off x="1984776" y="1890130"/>
            <a:ext cx="979493" cy="1280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69518" y="4384421"/>
            <a:ext cx="9948965" cy="1241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6"/>
              </a:lnSpc>
            </a:pPr>
            <a:r>
              <a:rPr lang="en-US" sz="6400" b="1" i="0" spc="128">
                <a:solidFill>
                  <a:srgbClr val="465A93"/>
                </a:solidFill>
                <a:latin typeface="Cooper Hewitt"/>
              </a:rPr>
              <a:t>BFS C++ Program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75443">
            <a:off x="-3859121" y="-3596269"/>
            <a:ext cx="6798704" cy="92499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44580" y="7551679"/>
            <a:ext cx="6906652" cy="559438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079904">
            <a:off x="533025" y="6514286"/>
            <a:ext cx="991351" cy="129588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005538">
            <a:off x="15940271" y="6228751"/>
            <a:ext cx="2638058" cy="36137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6005538">
            <a:off x="2033771" y="-778189"/>
            <a:ext cx="2638058" cy="36137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72633"/>
            <a:ext cx="5965490" cy="581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i="0" spc="214">
                <a:solidFill>
                  <a:srgbClr val="465A93"/>
                </a:solidFill>
                <a:latin typeface="Cooper Hewitt Heavy"/>
              </a:rPr>
              <a:t>BFS C++ PROGRAM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866900"/>
            <a:ext cx="5575666" cy="824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#include&lt;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iostream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using namespace 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ts val="2799"/>
              </a:lnSpc>
            </a:pPr>
            <a:endParaRPr lang="en-US" sz="2000" b="0" i="0" spc="56" dirty="0">
              <a:solidFill>
                <a:srgbClr val="465A93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ts val="2799"/>
              </a:lnSpc>
            </a:pP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main(){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vertexSize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= 8;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adjacency[8][8] = {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{0,1,1,0,0,0,0,0},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{1,0,1,1,1,0,0,0},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{1,1,0,0,1,0,1,1},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{0,1,0,0,1,0,0,0},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{0,1,1,1,0,1,0,0},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{0,0,0,0,1,0,0,0},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{0,0,1,0,0,0,0,1},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{0,0,1,0,0,0,1,0}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};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discovered[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vertexSize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for(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i = 0; i &lt; 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vertexSize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; i++){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discovered[i] = false;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output[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vertexSize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lnSpc>
                <a:spcPts val="2799"/>
              </a:lnSpc>
            </a:pPr>
            <a:endParaRPr lang="en-US" sz="2000" b="0" i="0" spc="56" dirty="0">
              <a:solidFill>
                <a:srgbClr val="465A93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ts val="2800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769947">
            <a:off x="14492705" y="-2767482"/>
            <a:ext cx="5533190" cy="654815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16561">
            <a:off x="15962763" y="5949292"/>
            <a:ext cx="4035450" cy="549040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14223058" y="8655562"/>
            <a:ext cx="2638058" cy="36137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79904">
            <a:off x="10893243" y="856006"/>
            <a:ext cx="991351" cy="129588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002203" y="2358379"/>
            <a:ext cx="7134959" cy="789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//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inisialisasi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start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discovered[0] = true;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output[0] = 1;</a:t>
            </a:r>
          </a:p>
          <a:p>
            <a:pPr>
              <a:lnSpc>
                <a:spcPts val="2799"/>
              </a:lnSpc>
            </a:pPr>
            <a:endParaRPr lang="en-US" sz="2000" b="0" i="0" spc="56" dirty="0">
              <a:solidFill>
                <a:srgbClr val="465A93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counter = 1;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for(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i = 0; i &lt; 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vertexSize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; i++){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for(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j = 0; j &lt; 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vertexSize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; j++){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	if((adjacency[i][j] == 1)&amp;&amp;(discovered[j] == false)){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		output[counter] = j+1;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		discovered[j] = true;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		counter++;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	}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}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&lt;&lt;"BFS : "&lt;&lt;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endl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for(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 i = 0; i &lt; 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vertexSize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; i++){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2000" b="0" i="0" spc="56" dirty="0" err="1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&lt;&lt;output[i]&lt;&lt;" ";</a:t>
            </a:r>
          </a:p>
          <a:p>
            <a:pPr>
              <a:lnSpc>
                <a:spcPts val="2799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>
              <a:lnSpc>
                <a:spcPts val="2800"/>
              </a:lnSpc>
            </a:pPr>
            <a:r>
              <a:rPr lang="en-US" sz="2000" b="0" i="0" spc="56" dirty="0">
                <a:solidFill>
                  <a:srgbClr val="465A93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72633"/>
            <a:ext cx="5965490" cy="581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i="0" spc="214">
                <a:solidFill>
                  <a:srgbClr val="465A93"/>
                </a:solidFill>
                <a:latin typeface="Cooper Hewitt Heavy"/>
              </a:rPr>
              <a:t>BFS C++ PROGRAM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769947">
            <a:off x="14492705" y="-2767482"/>
            <a:ext cx="5533190" cy="654815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16561">
            <a:off x="15962763" y="5949292"/>
            <a:ext cx="4035450" cy="549040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005538">
            <a:off x="14223058" y="8655562"/>
            <a:ext cx="2638058" cy="361377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79904">
            <a:off x="10893243" y="856006"/>
            <a:ext cx="991351" cy="1295883"/>
          </a:xfrm>
          <a:prstGeom prst="rect">
            <a:avLst/>
          </a:prstGeom>
        </p:spPr>
      </p:pic>
      <p:pic>
        <p:nvPicPr>
          <p:cNvPr id="9" name="Picture 8" descr="&quot;E:\SEMESTER 4\Analisis Algoritma\Source Code\bfs\bin\Debug\bfs.exe&quot; 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71700"/>
            <a:ext cx="12192000" cy="698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1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52475"/>
            <a:ext cx="11957758" cy="1241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76"/>
              </a:lnSpc>
            </a:pPr>
            <a:r>
              <a:rPr lang="en-US" sz="6400" b="1" i="0" spc="128">
                <a:solidFill>
                  <a:srgbClr val="465A93"/>
                </a:solidFill>
                <a:latin typeface="Cooper Hewitt"/>
              </a:rPr>
              <a:t>Implementasi BFS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58242" y="6014575"/>
            <a:ext cx="6661858" cy="1293278"/>
            <a:chOff x="0" y="-171450"/>
            <a:chExt cx="8882477" cy="1724371"/>
          </a:xfrm>
        </p:grpSpPr>
        <p:sp>
          <p:nvSpPr>
            <p:cNvPr id="4" name="TextBox 4"/>
            <p:cNvSpPr txBox="1"/>
            <p:nvPr/>
          </p:nvSpPr>
          <p:spPr>
            <a:xfrm>
              <a:off x="0" y="-171450"/>
              <a:ext cx="8882477" cy="731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id-ID" sz="3000" b="1" i="0" spc="359" dirty="0" smtClean="0">
                  <a:solidFill>
                    <a:srgbClr val="465A93"/>
                  </a:solidFill>
                  <a:latin typeface="Cooper Hewitt"/>
                </a:rPr>
                <a:t>MAZE</a:t>
              </a:r>
              <a:endParaRPr lang="en-US" sz="3000" b="1" i="0" spc="359" dirty="0">
                <a:solidFill>
                  <a:srgbClr val="465A93"/>
                </a:solidFill>
                <a:latin typeface="Cooper Hewitt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68145"/>
              <a:ext cx="8882477" cy="584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id-ID" sz="2600" b="0" i="0" dirty="0" smtClean="0">
                  <a:solidFill>
                    <a:srgbClr val="465A93"/>
                  </a:solidFill>
                  <a:latin typeface="Cooper Hewitt"/>
                </a:rPr>
                <a:t>Pencarian jalur terpendek pada game </a:t>
              </a:r>
              <a:r>
                <a:rPr lang="id-ID" sz="2600" b="0" i="1" dirty="0" smtClean="0">
                  <a:solidFill>
                    <a:srgbClr val="465A93"/>
                  </a:solidFill>
                  <a:latin typeface="Cooper Hewitt"/>
                </a:rPr>
                <a:t>maze</a:t>
              </a:r>
              <a:endParaRPr lang="en-US" sz="2600" b="0" i="1" dirty="0">
                <a:solidFill>
                  <a:srgbClr val="465A93"/>
                </a:solidFill>
                <a:latin typeface="Cooper Hewit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16342" y="6014574"/>
            <a:ext cx="6661858" cy="1293279"/>
            <a:chOff x="0" y="-171451"/>
            <a:chExt cx="8882477" cy="172437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71451"/>
              <a:ext cx="8882477" cy="731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0"/>
                </a:lnSpc>
              </a:pPr>
              <a:r>
                <a:rPr lang="id-ID" sz="3000" b="1" i="0" spc="359" dirty="0" smtClean="0">
                  <a:solidFill>
                    <a:srgbClr val="465A93"/>
                  </a:solidFill>
                  <a:latin typeface="Cooper Hewitt"/>
                </a:rPr>
                <a:t>GRAPH</a:t>
              </a:r>
              <a:endParaRPr lang="en-US" sz="3000" b="1" i="0" spc="359" dirty="0">
                <a:solidFill>
                  <a:srgbClr val="465A93"/>
                </a:solidFill>
                <a:latin typeface="Cooper Hewitt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68145"/>
              <a:ext cx="8882477" cy="584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id-ID" sz="2600" b="0" i="0" dirty="0" smtClean="0">
                  <a:solidFill>
                    <a:srgbClr val="465A93"/>
                  </a:solidFill>
                  <a:latin typeface="Cooper Hewitt"/>
                </a:rPr>
                <a:t>Pencarian  jalur terpendek pada simpul </a:t>
              </a:r>
              <a:r>
                <a:rPr lang="id-ID" sz="2600" b="0" i="1" dirty="0" smtClean="0">
                  <a:solidFill>
                    <a:srgbClr val="465A93"/>
                  </a:solidFill>
                  <a:latin typeface="Cooper Hewitt"/>
                </a:rPr>
                <a:t>graph</a:t>
              </a:r>
              <a:endParaRPr lang="en-US" sz="2600" b="0" i="1" dirty="0">
                <a:solidFill>
                  <a:srgbClr val="465A93"/>
                </a:solidFill>
                <a:latin typeface="Cooper Hewitt"/>
              </a:endParaRP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172961">
            <a:off x="16181720" y="-655444"/>
            <a:ext cx="4212559" cy="498527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005538">
            <a:off x="16230352" y="415867"/>
            <a:ext cx="2906259" cy="398117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611508">
            <a:off x="17224672" y="5038480"/>
            <a:ext cx="1027303" cy="1342880"/>
          </a:xfrm>
          <a:prstGeom prst="rect">
            <a:avLst/>
          </a:prstGeom>
        </p:spPr>
      </p:pic>
      <p:pic>
        <p:nvPicPr>
          <p:cNvPr id="1028" name="Picture 4" descr="E:\SEMESTER 4\Analisis Algoritma\line-chart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5300" y="2519856"/>
            <a:ext cx="3282315" cy="328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SEMESTER 4\Analisis Algoritma\maze.png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029" y="2873729"/>
            <a:ext cx="2574571" cy="257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3803</TotalTime>
  <Words>1127</Words>
  <Application>Microsoft Office PowerPoint</Application>
  <PresentationFormat>Custom</PresentationFormat>
  <Paragraphs>313</Paragraphs>
  <Slides>53</Slides>
  <Notes>0</Notes>
  <HiddenSlides>29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Courier New</vt:lpstr>
      <vt:lpstr>Arimo</vt:lpstr>
      <vt:lpstr>Cooper Hewitt</vt:lpstr>
      <vt:lpstr>Cooper Hewitt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Breadth First Search</dc:title>
  <dc:creator>Refa Annisa</dc:creator>
  <cp:lastModifiedBy>Refa Annisa</cp:lastModifiedBy>
  <cp:revision>16</cp:revision>
  <dcterms:created xsi:type="dcterms:W3CDTF">2006-08-16T00:00:00Z</dcterms:created>
  <dcterms:modified xsi:type="dcterms:W3CDTF">2019-05-31T12:13:14Z</dcterms:modified>
  <dc:identifier>DADagfwLopQ</dc:identifier>
</cp:coreProperties>
</file>